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8"/>
  </p:notesMasterIdLst>
  <p:handoutMasterIdLst>
    <p:handoutMasterId r:id="rId19"/>
  </p:handoutMasterIdLst>
  <p:sldIdLst>
    <p:sldId id="257" r:id="rId5"/>
    <p:sldId id="400" r:id="rId6"/>
    <p:sldId id="443" r:id="rId7"/>
    <p:sldId id="444" r:id="rId8"/>
    <p:sldId id="445" r:id="rId9"/>
    <p:sldId id="446" r:id="rId10"/>
    <p:sldId id="447" r:id="rId11"/>
    <p:sldId id="448" r:id="rId12"/>
    <p:sldId id="449" r:id="rId13"/>
    <p:sldId id="450" r:id="rId14"/>
    <p:sldId id="451" r:id="rId15"/>
    <p:sldId id="452" r:id="rId16"/>
    <p:sldId id="391" r:id="rId17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>
          <p15:clr>
            <a:srgbClr val="F26B43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335B"/>
    <a:srgbClr val="CC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318" autoAdjust="0"/>
  </p:normalViewPr>
  <p:slideViewPr>
    <p:cSldViewPr snapToGrid="0">
      <p:cViewPr varScale="1">
        <p:scale>
          <a:sx n="105" d="100"/>
          <a:sy n="105" d="100"/>
        </p:scale>
        <p:origin x="696" y="102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2709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14" d="100"/>
          <a:sy n="114" d="100"/>
        </p:scale>
        <p:origin x="222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>
            <a:extLst>
              <a:ext uri="{FF2B5EF4-FFF2-40B4-BE49-F238E27FC236}">
                <a16:creationId xmlns:a16="http://schemas.microsoft.com/office/drawing/2014/main" id="{D1471C2C-1567-47F4-803E-468024209D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58F5B09-2954-46C6-97BB-9E10649FE2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9901395-E085-4F4B-8480-0D4D51470E22}" type="datetime1">
              <a:rPr lang="fr-FR" smtClean="0"/>
              <a:t>01/04/2024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39A204B-EBA9-4C6D-BFB2-A104F00C8E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55F72FC-4D2D-4E5B-A4DD-62E2C822FB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23CDBB5-5B4A-4483-935D-A73935186B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923779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46A5458-2F44-415F-9D8B-C167BD79D5BC}" type="datetime1">
              <a:rPr lang="fr-FR" smtClean="0"/>
              <a:t>01/04/2024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/>
              <a:t>Modifiez les styles du texte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7CCE34D-CFF1-4FFE-815B-D050E7ED2D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936288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983A999-5E0E-42CA-8400-604AE921FF7C}" type="slidenum">
              <a:rPr lang="fr-FR" smtClean="0"/>
              <a:t>1</a:t>
            </a:fld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C0A24FE-7EA0-4AB7-A794-AF7E7158E8D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8EB27F4A-103A-4702-9921-7D4D4413A207}" type="datetime1">
              <a:rPr lang="fr-FR" smtClean="0"/>
              <a:t>01/04/2024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0835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E68F591-F3C7-4872-BBA0-0693794F4F1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99414" y="1051551"/>
            <a:ext cx="3565524" cy="2384898"/>
          </a:xfrm>
        </p:spPr>
        <p:txBody>
          <a:bodyPr rtlCol="0" anchor="b" anchorCtr="0">
            <a:noAutofit/>
          </a:bodyPr>
          <a:lstStyle/>
          <a:p>
            <a:pPr rtl="0"/>
            <a:r>
              <a:rPr lang="fr-FR" sz="4800"/>
              <a:t>3DFloat</a:t>
            </a:r>
          </a:p>
        </p:txBody>
      </p:sp>
      <p:sp>
        <p:nvSpPr>
          <p:cNvPr id="14" name="Espace réservé d’image 13">
            <a:extLst>
              <a:ext uri="{FF2B5EF4-FFF2-40B4-BE49-F238E27FC236}">
                <a16:creationId xmlns:a16="http://schemas.microsoft.com/office/drawing/2014/main" id="{967766A8-18D5-4391-8DB7-7BFF6427636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7452360" cy="6858000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fr-FR"/>
              <a:t>Cliquez sur l'icône pour ajouter une image</a:t>
            </a:r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938AD48E-7D67-4BE9-97B6-DB64DE525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7999413" y="445272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/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EB6FF8E2-165B-49EB-8120-14190F949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0915300" y="5534727"/>
            <a:ext cx="667802" cy="631474"/>
            <a:chOff x="10478914" y="1506691"/>
            <a:chExt cx="667802" cy="631474"/>
          </a:xfrm>
        </p:grpSpPr>
        <p:sp>
          <p:nvSpPr>
            <p:cNvPr id="10" name="Forme libre : Forme 9">
              <a:extLst>
                <a:ext uri="{FF2B5EF4-FFF2-40B4-BE49-F238E27FC236}">
                  <a16:creationId xmlns:a16="http://schemas.microsoft.com/office/drawing/2014/main" id="{79B763A7-EE7D-4306-8306-01E8C86E6350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  <p:sp>
          <p:nvSpPr>
            <p:cNvPr id="11" name="Ovale 10">
              <a:extLst>
                <a:ext uri="{FF2B5EF4-FFF2-40B4-BE49-F238E27FC236}">
                  <a16:creationId xmlns:a16="http://schemas.microsoft.com/office/drawing/2014/main" id="{4B3A935F-6844-4FCE-B0AE-5492715A58F1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</p:grp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B16EB97-6E8A-4B50-8701-7CB158044D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3" y="3568700"/>
            <a:ext cx="3565524" cy="1731963"/>
          </a:xfrm>
        </p:spPr>
        <p:txBody>
          <a:bodyPr rtlCol="0">
            <a:noAutofit/>
          </a:bodyPr>
          <a:lstStyle>
            <a:lvl1pPr>
              <a:buNone/>
              <a:defRPr sz="200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60094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u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e 33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37931" y="5260967"/>
            <a:ext cx="1980001" cy="1363916"/>
            <a:chOff x="4879602" y="3781429"/>
            <a:chExt cx="1980001" cy="1363916"/>
          </a:xfrm>
        </p:grpSpPr>
        <p:sp>
          <p:nvSpPr>
            <p:cNvPr id="35" name="Forme libre : Forme 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fr-FR" dirty="0"/>
            </a:p>
          </p:txBody>
        </p:sp>
        <p:sp>
          <p:nvSpPr>
            <p:cNvPr id="36" name="Forme libre : Forme 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37" name="Ovale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  <p:sp>
          <p:nvSpPr>
            <p:cNvPr id="38" name="Ovale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</p:grpSp>
      <p:sp>
        <p:nvSpPr>
          <p:cNvPr id="19" name="Forme libre : Forme 18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 rot="2700000">
            <a:off x="10834944" y="17126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/>
          </a:p>
        </p:txBody>
      </p:sp>
      <p:sp>
        <p:nvSpPr>
          <p:cNvPr id="20" name="Ovale 19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8100000">
            <a:off x="10849344" y="51834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/>
          </a:p>
        </p:txBody>
      </p:sp>
      <p:sp>
        <p:nvSpPr>
          <p:cNvPr id="25" name="Ovale 24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/>
          </a:p>
        </p:txBody>
      </p:sp>
      <p:sp>
        <p:nvSpPr>
          <p:cNvPr id="15" name="Titre 1">
            <a:extLst>
              <a:ext uri="{FF2B5EF4-FFF2-40B4-BE49-F238E27FC236}">
                <a16:creationId xmlns:a16="http://schemas.microsoft.com/office/drawing/2014/main" id="{EBCCE83C-72C8-4181-8D03-7CFB23A6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fr-FR" sz="4800" dirty="0"/>
            </a:lvl1pPr>
          </a:lstStyle>
          <a:p>
            <a:pPr lvl="0" rtl="0">
              <a:lnSpc>
                <a:spcPct val="100000"/>
              </a:lnSpc>
            </a:pPr>
            <a:r>
              <a:rPr lang="fr-FR"/>
              <a:t>Modifiez le style du titre</a:t>
            </a: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C6FCDFCC-38D1-43A4-918F-491DBA6B2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3563936" cy="535354"/>
          </a:xfrm>
        </p:spPr>
        <p:txBody>
          <a:bodyPr rtlCol="0" anchor="b">
            <a:noAutofit/>
          </a:bodyPr>
          <a:lstStyle>
            <a:lvl1pPr marL="0" indent="0">
              <a:buNone/>
              <a:defRPr sz="20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17" name="Espace réservé du contenu 3">
            <a:extLst>
              <a:ext uri="{FF2B5EF4-FFF2-40B4-BE49-F238E27FC236}">
                <a16:creationId xmlns:a16="http://schemas.microsoft.com/office/drawing/2014/main" id="{8A9CB740-8581-4D62-8481-7ECBBEDA7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76" y="2432304"/>
            <a:ext cx="3563936" cy="3515555"/>
          </a:xfrm>
        </p:spPr>
        <p:txBody>
          <a:bodyPr rtlCol="0"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</a:p>
        </p:txBody>
      </p:sp>
      <p:sp>
        <p:nvSpPr>
          <p:cNvPr id="22" name="Espace réservé du texte 4">
            <a:extLst>
              <a:ext uri="{FF2B5EF4-FFF2-40B4-BE49-F238E27FC236}">
                <a16:creationId xmlns:a16="http://schemas.microsoft.com/office/drawing/2014/main" id="{AB16E493-D962-46EC-BBB8-D7E68A6404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41573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fr-FR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 rtl="0"/>
            <a:r>
              <a:rPr lang="fr-FR"/>
              <a:t>Cliquez pour modifier les styles du texte du masque</a:t>
            </a:r>
          </a:p>
        </p:txBody>
      </p:sp>
      <p:sp>
        <p:nvSpPr>
          <p:cNvPr id="23" name="Espace réservé du contenu 5">
            <a:extLst>
              <a:ext uri="{FF2B5EF4-FFF2-40B4-BE49-F238E27FC236}">
                <a16:creationId xmlns:a16="http://schemas.microsoft.com/office/drawing/2014/main" id="{88CC7C67-1BA6-42A6-B9D3-8EDF70A3DB3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341573" y="2427370"/>
            <a:ext cx="3508755" cy="3515555"/>
          </a:xfrm>
        </p:spPr>
        <p:txBody>
          <a:bodyPr rtlCol="0"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</a:p>
        </p:txBody>
      </p:sp>
      <p:sp>
        <p:nvSpPr>
          <p:cNvPr id="18" name="Espace réservé du texte 4">
            <a:extLst>
              <a:ext uri="{FF2B5EF4-FFF2-40B4-BE49-F238E27FC236}">
                <a16:creationId xmlns:a16="http://schemas.microsoft.com/office/drawing/2014/main" id="{C17092A6-D0E6-4EF2-B3B8-AE35438D4D7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139659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fr-FR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 rtl="0"/>
            <a:r>
              <a:rPr lang="fr-FR"/>
              <a:t>Cliquez pour modifier</a:t>
            </a:r>
          </a:p>
        </p:txBody>
      </p:sp>
      <p:sp>
        <p:nvSpPr>
          <p:cNvPr id="21" name="Espace réservé du contenu 5">
            <a:extLst>
              <a:ext uri="{FF2B5EF4-FFF2-40B4-BE49-F238E27FC236}">
                <a16:creationId xmlns:a16="http://schemas.microsoft.com/office/drawing/2014/main" id="{4534254A-2561-400F-87CB-18A8D35381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139659" y="2427370"/>
            <a:ext cx="3508755" cy="3515555"/>
          </a:xfrm>
        </p:spPr>
        <p:txBody>
          <a:bodyPr rtlCol="0"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Mardi 2 février 20XX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Exemple de Texte de Pied de page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Synthè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E949202B-67AE-417A-A336-DF5257FFD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8500"/>
            <a:ext cx="4500562" cy="1562959"/>
          </a:xfrm>
        </p:spPr>
        <p:txBody>
          <a:bodyPr wrap="square" rtlCol="0" anchor="t" anchorCtr="0">
            <a:noAutofit/>
          </a:bodyPr>
          <a:lstStyle/>
          <a:p>
            <a:pPr rtl="0"/>
            <a:r>
              <a:rPr lang="fr-FR"/>
              <a:t>Modifiez le style du titre</a:t>
            </a:r>
          </a:p>
        </p:txBody>
      </p:sp>
      <p:sp>
        <p:nvSpPr>
          <p:cNvPr id="10" name="Espace réservé d’image 9">
            <a:extLst>
              <a:ext uri="{FF2B5EF4-FFF2-40B4-BE49-F238E27FC236}">
                <a16:creationId xmlns:a16="http://schemas.microsoft.com/office/drawing/2014/main" id="{1786D546-2834-435F-950F-DCEFE654B3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fr-FR"/>
              <a:t>Cliquez sur l'icône pour ajouter une image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3BD763BD-EAC5-4DB8-81AF-9743BB6A957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 rtlCol="0">
            <a:noAutofit/>
          </a:bodyPr>
          <a:lstStyle>
            <a:lvl1pPr marL="0" indent="0">
              <a:buNone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Mardi 2 février 20XX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Exemple de Texte de Pied de page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446AF837-10C6-44A5-B8D6-960A57487B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225773" y="385222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5477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Ferme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re 1">
            <a:extLst>
              <a:ext uri="{FF2B5EF4-FFF2-40B4-BE49-F238E27FC236}">
                <a16:creationId xmlns:a16="http://schemas.microsoft.com/office/drawing/2014/main" id="{97246E34-E6EE-4BF3-A0D3-A20868B5A5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rtlCol="0" anchor="b" anchorCtr="0">
            <a:noAutofit/>
          </a:bodyPr>
          <a:lstStyle/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1" name="Sous-titre 2">
            <a:extLst>
              <a:ext uri="{FF2B5EF4-FFF2-40B4-BE49-F238E27FC236}">
                <a16:creationId xmlns:a16="http://schemas.microsoft.com/office/drawing/2014/main" id="{45BE5FFB-47D1-4474-B6CA-C3C936DF28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 rtlCol="0">
            <a:noAutofit/>
          </a:bodyPr>
          <a:lstStyle>
            <a:lvl1pPr>
              <a:buNone/>
              <a:defRPr sz="2400"/>
            </a:lvl1pPr>
          </a:lstStyle>
          <a:p>
            <a:pPr rtl="0"/>
            <a:r>
              <a:rPr lang="fr-FR">
                <a:solidFill>
                  <a:schemeClr val="tx1">
                    <a:alpha val="60000"/>
                  </a:schemeClr>
                </a:solidFill>
              </a:rPr>
              <a:t>Modifiez le style des sous-titres du masque</a:t>
            </a:r>
            <a:endParaRPr lang="fr-FR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40" name="Espace réservé d’image 39">
            <a:extLst>
              <a:ext uri="{FF2B5EF4-FFF2-40B4-BE49-F238E27FC236}">
                <a16:creationId xmlns:a16="http://schemas.microsoft.com/office/drawing/2014/main" id="{008D9209-1A62-4AC3-BF92-94348A9BC06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56248" y="548640"/>
            <a:ext cx="5084064" cy="2880360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42" name="Espace réservé d’image 41">
            <a:extLst>
              <a:ext uri="{FF2B5EF4-FFF2-40B4-BE49-F238E27FC236}">
                <a16:creationId xmlns:a16="http://schemas.microsoft.com/office/drawing/2014/main" id="{FADBFB6B-1787-4549-91B6-D748C66B13C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556248" y="3429000"/>
            <a:ext cx="5084064" cy="2880360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fr-FR"/>
              <a:t>Cliquez sur l'icône pour ajouter une image</a:t>
            </a:r>
          </a:p>
        </p:txBody>
      </p: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06966E3E-9B30-4375-AC9A-23256CC87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161347" y="125399"/>
            <a:ext cx="1404698" cy="1155641"/>
            <a:chOff x="11161347" y="125399"/>
            <a:chExt cx="1404698" cy="1155641"/>
          </a:xfrm>
        </p:grpSpPr>
        <p:sp>
          <p:nvSpPr>
            <p:cNvPr id="44" name="Forme libre : Forme 43">
              <a:extLst>
                <a:ext uri="{FF2B5EF4-FFF2-40B4-BE49-F238E27FC236}">
                  <a16:creationId xmlns:a16="http://schemas.microsoft.com/office/drawing/2014/main" id="{4EBBC5A2-A37E-47DF-9230-9A75067F188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161347" y="125399"/>
              <a:ext cx="1341675" cy="926985"/>
            </a:xfrm>
            <a:custGeom>
              <a:avLst/>
              <a:gdLst>
                <a:gd name="connsiteX0" fmla="*/ 1049126 w 1341675"/>
                <a:gd name="connsiteY0" fmla="*/ 8962 h 926985"/>
                <a:gd name="connsiteX1" fmla="*/ 1341675 w 1341675"/>
                <a:gd name="connsiteY1" fmla="*/ 301511 h 926985"/>
                <a:gd name="connsiteX2" fmla="*/ 1130649 w 1341675"/>
                <a:gd name="connsiteY2" fmla="*/ 512537 h 926985"/>
                <a:gd name="connsiteX3" fmla="*/ 1107397 w 1341675"/>
                <a:gd name="connsiteY3" fmla="*/ 499917 h 926985"/>
                <a:gd name="connsiteX4" fmla="*/ 926985 w 1341675"/>
                <a:gd name="connsiteY4" fmla="*/ 463493 h 926985"/>
                <a:gd name="connsiteX5" fmla="*/ 463493 w 1341675"/>
                <a:gd name="connsiteY5" fmla="*/ 926985 h 926985"/>
                <a:gd name="connsiteX6" fmla="*/ 0 w 1341675"/>
                <a:gd name="connsiteY6" fmla="*/ 926985 h 926985"/>
                <a:gd name="connsiteX7" fmla="*/ 926985 w 1341675"/>
                <a:gd name="connsiteY7" fmla="*/ 0 h 926985"/>
                <a:gd name="connsiteX8" fmla="*/ 1021763 w 1341675"/>
                <a:gd name="connsiteY8" fmla="*/ 4786 h 926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1675" h="926985">
                  <a:moveTo>
                    <a:pt x="1049126" y="8962"/>
                  </a:moveTo>
                  <a:lnTo>
                    <a:pt x="1341675" y="301511"/>
                  </a:lnTo>
                  <a:lnTo>
                    <a:pt x="1130649" y="512537"/>
                  </a:lnTo>
                  <a:lnTo>
                    <a:pt x="1107397" y="499917"/>
                  </a:lnTo>
                  <a:cubicBezTo>
                    <a:pt x="1051945" y="476462"/>
                    <a:pt x="990979" y="463493"/>
                    <a:pt x="926985" y="463493"/>
                  </a:cubicBezTo>
                  <a:cubicBezTo>
                    <a:pt x="671005" y="463493"/>
                    <a:pt x="463493" y="671005"/>
                    <a:pt x="463493" y="926985"/>
                  </a:cubicBezTo>
                  <a:lnTo>
                    <a:pt x="0" y="926985"/>
                  </a:lnTo>
                  <a:cubicBezTo>
                    <a:pt x="0" y="415026"/>
                    <a:pt x="415025" y="0"/>
                    <a:pt x="926985" y="0"/>
                  </a:cubicBezTo>
                  <a:cubicBezTo>
                    <a:pt x="958982" y="0"/>
                    <a:pt x="990601" y="1621"/>
                    <a:pt x="1021763" y="478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54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45" name="Ovale 44">
              <a:extLst>
                <a:ext uri="{FF2B5EF4-FFF2-40B4-BE49-F238E27FC236}">
                  <a16:creationId xmlns:a16="http://schemas.microsoft.com/office/drawing/2014/main" id="{11781B9A-C230-4FFC-90A8-E0571B1DEDA7}"/>
                </a:ext>
              </a:extLst>
            </p:cNvPr>
            <p:cNvSpPr/>
            <p:nvPr/>
          </p:nvSpPr>
          <p:spPr>
            <a:xfrm rot="2700000">
              <a:off x="11798454" y="994196"/>
              <a:ext cx="107098" cy="4665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innerShdw blurRad="63500" dist="254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  <p:sp>
          <p:nvSpPr>
            <p:cNvPr id="46" name="Forme libre : Forme 45">
              <a:extLst>
                <a:ext uri="{FF2B5EF4-FFF2-40B4-BE49-F238E27FC236}">
                  <a16:creationId xmlns:a16="http://schemas.microsoft.com/office/drawing/2014/main" id="{3295925C-3570-40F1-B3CE-07D947ED464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228590" y="129580"/>
              <a:ext cx="1337455" cy="1042921"/>
            </a:xfrm>
            <a:custGeom>
              <a:avLst/>
              <a:gdLst>
                <a:gd name="connsiteX0" fmla="*/ 1084058 w 1337455"/>
                <a:gd name="connsiteY0" fmla="*/ 16081 h 1042921"/>
                <a:gd name="connsiteX1" fmla="*/ 1337455 w 1337455"/>
                <a:gd name="connsiteY1" fmla="*/ 269477 h 1042921"/>
                <a:gd name="connsiteX2" fmla="*/ 1060775 w 1337455"/>
                <a:gd name="connsiteY2" fmla="*/ 546158 h 1042921"/>
                <a:gd name="connsiteX3" fmla="*/ 1020394 w 1337455"/>
                <a:gd name="connsiteY3" fmla="*/ 532055 h 1042921"/>
                <a:gd name="connsiteX4" fmla="*/ 926985 w 1337455"/>
                <a:gd name="connsiteY4" fmla="*/ 521461 h 1042921"/>
                <a:gd name="connsiteX5" fmla="*/ 463492 w 1337455"/>
                <a:gd name="connsiteY5" fmla="*/ 1042921 h 1042921"/>
                <a:gd name="connsiteX6" fmla="*/ 0 w 1337455"/>
                <a:gd name="connsiteY6" fmla="*/ 1042921 h 1042921"/>
                <a:gd name="connsiteX7" fmla="*/ 926984 w 1337455"/>
                <a:gd name="connsiteY7" fmla="*/ 0 h 1042921"/>
                <a:gd name="connsiteX8" fmla="*/ 1021763 w 1337455"/>
                <a:gd name="connsiteY8" fmla="*/ 5384 h 104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7455" h="1042921">
                  <a:moveTo>
                    <a:pt x="1084058" y="16081"/>
                  </a:moveTo>
                  <a:lnTo>
                    <a:pt x="1337455" y="269477"/>
                  </a:lnTo>
                  <a:lnTo>
                    <a:pt x="1060775" y="546158"/>
                  </a:lnTo>
                  <a:lnTo>
                    <a:pt x="1020394" y="532055"/>
                  </a:lnTo>
                  <a:cubicBezTo>
                    <a:pt x="990222" y="525109"/>
                    <a:pt x="958982" y="521461"/>
                    <a:pt x="926985" y="521461"/>
                  </a:cubicBezTo>
                  <a:cubicBezTo>
                    <a:pt x="671005" y="521461"/>
                    <a:pt x="463493" y="754927"/>
                    <a:pt x="463492" y="1042921"/>
                  </a:cubicBezTo>
                  <a:lnTo>
                    <a:pt x="0" y="1042921"/>
                  </a:lnTo>
                  <a:cubicBezTo>
                    <a:pt x="0" y="466932"/>
                    <a:pt x="415025" y="0"/>
                    <a:pt x="926984" y="0"/>
                  </a:cubicBezTo>
                  <a:cubicBezTo>
                    <a:pt x="958982" y="0"/>
                    <a:pt x="990600" y="1824"/>
                    <a:pt x="1021763" y="5384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fr-FR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394664AE-6DC5-428F-9AC4-5A8F67571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94036" y="5610392"/>
            <a:ext cx="667802" cy="631474"/>
            <a:chOff x="10478914" y="1506691"/>
            <a:chExt cx="667802" cy="631474"/>
          </a:xfrm>
        </p:grpSpPr>
        <p:sp>
          <p:nvSpPr>
            <p:cNvPr id="16" name="Forme libre : Forme 15">
              <a:extLst>
                <a:ext uri="{FF2B5EF4-FFF2-40B4-BE49-F238E27FC236}">
                  <a16:creationId xmlns:a16="http://schemas.microsoft.com/office/drawing/2014/main" id="{8288F304-7DF7-42FB-BD6F-D575128A1DDE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  <p:sp>
          <p:nvSpPr>
            <p:cNvPr id="21" name="Ovale 20">
              <a:extLst>
                <a:ext uri="{FF2B5EF4-FFF2-40B4-BE49-F238E27FC236}">
                  <a16:creationId xmlns:a16="http://schemas.microsoft.com/office/drawing/2014/main" id="{104835D9-7DE9-4DDD-A6C2-1C526822700A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</p:grp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Mardi 2 février 20XX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Exemple de Texte de Pied de page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Ovale 16">
            <a:extLst>
              <a:ext uri="{FF2B5EF4-FFF2-40B4-BE49-F238E27FC236}">
                <a16:creationId xmlns:a16="http://schemas.microsoft.com/office/drawing/2014/main" id="{83C43C1C-00B3-40E0-B073-B8C56206D0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303845" y="5427212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7319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rtlCol="0" anchor="t" anchorCtr="0">
            <a:no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 rtlCol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Mardi 2 février 20XX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Exemple de Texte de Pied de page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fr-FR" smtClean="0"/>
              <a:t>‹N°›</a:t>
            </a:fld>
            <a:endParaRPr lang="fr-FR"/>
          </a:p>
        </p:txBody>
      </p:sp>
      <p:sp>
        <p:nvSpPr>
          <p:cNvPr id="19" name="Forme libre : Forme 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/>
          </a:p>
        </p:txBody>
      </p:sp>
      <p:sp>
        <p:nvSpPr>
          <p:cNvPr id="20" name="Ovale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/>
          </a:p>
        </p:txBody>
      </p:sp>
      <p:sp>
        <p:nvSpPr>
          <p:cNvPr id="25" name="Ovale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/>
          </a:p>
        </p:txBody>
      </p: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orme libre : Forme 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fr-FR" dirty="0"/>
            </a:p>
          </p:txBody>
        </p:sp>
        <p:sp>
          <p:nvSpPr>
            <p:cNvPr id="36" name="Forme libre : Forme 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37" name="Ovale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  <p:sp>
          <p:nvSpPr>
            <p:cNvPr id="38" name="Ovale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412362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e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/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orme libre : Forme 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  <p:sp>
          <p:nvSpPr>
            <p:cNvPr id="21" name="Ovale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 rtlCol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 rtlCol="0">
            <a:noAutofit/>
          </a:bodyPr>
          <a:lstStyle/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 rtlCol="0">
            <a:noAutofit/>
          </a:bodyPr>
          <a:lstStyle/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Mardi 2 février 20XX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Exemple de Texte de Pied de page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7165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Mardi 2 février 20XX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Exemple de Texte de Pied de page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332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  <p:sp>
          <p:nvSpPr>
            <p:cNvPr id="12" name="Ovale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rtlCol="0" anchor="t">
            <a:no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 rtlCol="0"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 rtlCol="0"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Mardi 2 février 20XX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Exemple de Texte de Pied de page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356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C0923D16-1EC5-4C17-ABA8-B13A1256B3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4" y="549275"/>
            <a:ext cx="3565524" cy="1997855"/>
          </a:xfrm>
        </p:spPr>
        <p:txBody>
          <a:bodyPr wrap="square" rtlCol="0" anchor="b" anchorCtr="0">
            <a:noAutofit/>
          </a:bodyPr>
          <a:lstStyle>
            <a:lvl1pPr>
              <a:defRPr/>
            </a:lvl1pPr>
          </a:lstStyle>
          <a:p>
            <a:pPr rtl="0"/>
            <a:r>
              <a:rPr lang="fr-FR"/>
              <a:t>Cliquez pour ajouter un titre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50294D8B-CF64-4C26-8C78-57A375E7D33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0863" y="2677306"/>
            <a:ext cx="3565525" cy="3415519"/>
          </a:xfrm>
        </p:spPr>
        <p:txBody>
          <a:bodyPr rtlCol="0" anchor="t" anchorCtr="0">
            <a:noAutofit/>
          </a:bodyPr>
          <a:lstStyle>
            <a:lvl1pPr>
              <a:buNone/>
              <a:defRPr/>
            </a:lvl1pPr>
          </a:lstStyle>
          <a:p>
            <a:pPr rtl="0">
              <a:lnSpc>
                <a:spcPct val="120000"/>
              </a:lnSpc>
            </a:pPr>
            <a:r>
              <a:rPr lang="fr-FR" sz="1600"/>
              <a:t>Cliquer pour ajouter du texte</a:t>
            </a:r>
          </a:p>
        </p:txBody>
      </p:sp>
      <p:sp>
        <p:nvSpPr>
          <p:cNvPr id="17" name="Espace réservé d’image 16">
            <a:extLst>
              <a:ext uri="{FF2B5EF4-FFF2-40B4-BE49-F238E27FC236}">
                <a16:creationId xmlns:a16="http://schemas.microsoft.com/office/drawing/2014/main" id="{67BCF456-426F-435B-8DF0-A32A44F5A8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08928" y="1596771"/>
            <a:ext cx="3448558" cy="3448558"/>
          </a:xfrm>
          <a:custGeom>
            <a:avLst/>
            <a:gdLst>
              <a:gd name="connsiteX0" fmla="*/ 1724279 w 3448558"/>
              <a:gd name="connsiteY0" fmla="*/ 0 h 3448558"/>
              <a:gd name="connsiteX1" fmla="*/ 3448558 w 3448558"/>
              <a:gd name="connsiteY1" fmla="*/ 1724279 h 3448558"/>
              <a:gd name="connsiteX2" fmla="*/ 1724279 w 3448558"/>
              <a:gd name="connsiteY2" fmla="*/ 3448558 h 3448558"/>
              <a:gd name="connsiteX3" fmla="*/ 0 w 3448558"/>
              <a:gd name="connsiteY3" fmla="*/ 1724279 h 3448558"/>
              <a:gd name="connsiteX4" fmla="*/ 1724279 w 3448558"/>
              <a:gd name="connsiteY4" fmla="*/ 0 h 344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8558" h="3448558">
                <a:moveTo>
                  <a:pt x="1724279" y="0"/>
                </a:moveTo>
                <a:cubicBezTo>
                  <a:pt x="2676572" y="0"/>
                  <a:pt x="3448558" y="771986"/>
                  <a:pt x="3448558" y="1724279"/>
                </a:cubicBezTo>
                <a:cubicBezTo>
                  <a:pt x="3448558" y="2676572"/>
                  <a:pt x="2676572" y="3448558"/>
                  <a:pt x="1724279" y="3448558"/>
                </a:cubicBezTo>
                <a:cubicBezTo>
                  <a:pt x="771986" y="3448558"/>
                  <a:pt x="0" y="2676572"/>
                  <a:pt x="0" y="1724279"/>
                </a:cubicBezTo>
                <a:cubicBezTo>
                  <a:pt x="0" y="771986"/>
                  <a:pt x="771986" y="0"/>
                  <a:pt x="1724279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fr-FR"/>
              <a:t>Cliquez sur l'icône pour ajouter une image</a:t>
            </a:r>
          </a:p>
        </p:txBody>
      </p:sp>
      <p:sp>
        <p:nvSpPr>
          <p:cNvPr id="22" name="Espace réservé d’image 21">
            <a:extLst>
              <a:ext uri="{FF2B5EF4-FFF2-40B4-BE49-F238E27FC236}">
                <a16:creationId xmlns:a16="http://schemas.microsoft.com/office/drawing/2014/main" id="{4813A609-7079-46D5-9C1D-52004ABDAC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18575" y="596392"/>
            <a:ext cx="2263776" cy="2263776"/>
          </a:xfrm>
          <a:custGeom>
            <a:avLst/>
            <a:gdLst>
              <a:gd name="connsiteX0" fmla="*/ 1131888 w 2263776"/>
              <a:gd name="connsiteY0" fmla="*/ 0 h 2263776"/>
              <a:gd name="connsiteX1" fmla="*/ 2263776 w 2263776"/>
              <a:gd name="connsiteY1" fmla="*/ 1131888 h 2263776"/>
              <a:gd name="connsiteX2" fmla="*/ 1131888 w 2263776"/>
              <a:gd name="connsiteY2" fmla="*/ 2263776 h 2263776"/>
              <a:gd name="connsiteX3" fmla="*/ 0 w 2263776"/>
              <a:gd name="connsiteY3" fmla="*/ 1131888 h 2263776"/>
              <a:gd name="connsiteX4" fmla="*/ 1131888 w 2263776"/>
              <a:gd name="connsiteY4" fmla="*/ 0 h 226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3776" h="2263776">
                <a:moveTo>
                  <a:pt x="1131888" y="0"/>
                </a:moveTo>
                <a:cubicBezTo>
                  <a:pt x="1757012" y="0"/>
                  <a:pt x="2263776" y="506764"/>
                  <a:pt x="2263776" y="1131888"/>
                </a:cubicBezTo>
                <a:cubicBezTo>
                  <a:pt x="2263776" y="1757012"/>
                  <a:pt x="1757012" y="2263776"/>
                  <a:pt x="1131888" y="2263776"/>
                </a:cubicBezTo>
                <a:cubicBezTo>
                  <a:pt x="506764" y="2263776"/>
                  <a:pt x="0" y="1757012"/>
                  <a:pt x="0" y="1131888"/>
                </a:cubicBezTo>
                <a:cubicBezTo>
                  <a:pt x="0" y="506764"/>
                  <a:pt x="506764" y="0"/>
                  <a:pt x="113188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fr-FR"/>
              <a:t>Cliquez sur l'icône pour ajouter une image</a:t>
            </a:r>
          </a:p>
        </p:txBody>
      </p:sp>
      <p:sp>
        <p:nvSpPr>
          <p:cNvPr id="25" name="Espace réservé d’image 24">
            <a:extLst>
              <a:ext uri="{FF2B5EF4-FFF2-40B4-BE49-F238E27FC236}">
                <a16:creationId xmlns:a16="http://schemas.microsoft.com/office/drawing/2014/main" id="{A14F21DF-D5E0-4C6C-BA2C-D69D65DBB18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91612" y="3324733"/>
            <a:ext cx="2936876" cy="2936876"/>
          </a:xfrm>
          <a:custGeom>
            <a:avLst/>
            <a:gdLst>
              <a:gd name="connsiteX0" fmla="*/ 1468438 w 2936876"/>
              <a:gd name="connsiteY0" fmla="*/ 0 h 2936876"/>
              <a:gd name="connsiteX1" fmla="*/ 2936876 w 2936876"/>
              <a:gd name="connsiteY1" fmla="*/ 1468438 h 2936876"/>
              <a:gd name="connsiteX2" fmla="*/ 1468438 w 2936876"/>
              <a:gd name="connsiteY2" fmla="*/ 2936876 h 2936876"/>
              <a:gd name="connsiteX3" fmla="*/ 0 w 2936876"/>
              <a:gd name="connsiteY3" fmla="*/ 1468438 h 2936876"/>
              <a:gd name="connsiteX4" fmla="*/ 1468438 w 2936876"/>
              <a:gd name="connsiteY4" fmla="*/ 0 h 293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6876" h="2936876">
                <a:moveTo>
                  <a:pt x="1468438" y="0"/>
                </a:moveTo>
                <a:cubicBezTo>
                  <a:pt x="2279434" y="0"/>
                  <a:pt x="2936876" y="657442"/>
                  <a:pt x="2936876" y="1468438"/>
                </a:cubicBezTo>
                <a:cubicBezTo>
                  <a:pt x="2936876" y="2279434"/>
                  <a:pt x="2279434" y="2936876"/>
                  <a:pt x="1468438" y="2936876"/>
                </a:cubicBezTo>
                <a:cubicBezTo>
                  <a:pt x="657442" y="2936876"/>
                  <a:pt x="0" y="2279434"/>
                  <a:pt x="0" y="1468438"/>
                </a:cubicBezTo>
                <a:cubicBezTo>
                  <a:pt x="0" y="657442"/>
                  <a:pt x="657442" y="0"/>
                  <a:pt x="146843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fr-FR"/>
              <a:t>Cliquez sur l'icône pour ajouter une image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Mardi 2 février 20XX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Exemple de Texte de Pied de page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92FF63B4-C261-4597-9EE0-811D250B9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6548755" y="850167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/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F92CF088-7F97-4A11-8A81-0EF641F69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602297" y="5691007"/>
            <a:ext cx="667802" cy="631474"/>
            <a:chOff x="3409557" y="4940429"/>
            <a:chExt cx="667802" cy="631474"/>
          </a:xfrm>
        </p:grpSpPr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165B23B7-CE74-4974-ABD8-BFA31D583416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3537358" y="4940429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  <p:sp>
          <p:nvSpPr>
            <p:cNvPr id="12" name="Ovale 11">
              <a:extLst>
                <a:ext uri="{FF2B5EF4-FFF2-40B4-BE49-F238E27FC236}">
                  <a16:creationId xmlns:a16="http://schemas.microsoft.com/office/drawing/2014/main" id="{FF99BB1F-6C9D-4972-9EF4-98ACD7BE71E5}"/>
                </a:ext>
              </a:extLst>
            </p:cNvPr>
            <p:cNvSpPr/>
            <p:nvPr/>
          </p:nvSpPr>
          <p:spPr>
            <a:xfrm rot="13500000">
              <a:off x="3544558" y="4858365"/>
              <a:ext cx="270000" cy="540001"/>
            </a:xfrm>
            <a:prstGeom prst="ellipse">
              <a:avLst/>
            </a:prstGeom>
            <a:gradFill>
              <a:gsLst>
                <a:gs pos="100000">
                  <a:schemeClr val="accent1">
                    <a:lumMod val="60000"/>
                    <a:lumOff val="40000"/>
                    <a:alpha val="0"/>
                  </a:schemeClr>
                </a:gs>
                <a:gs pos="0">
                  <a:schemeClr val="bg2">
                    <a:lumMod val="75000"/>
                    <a:lumOff val="25000"/>
                    <a:alpha val="33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428412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>
            <a:extLst>
              <a:ext uri="{FF2B5EF4-FFF2-40B4-BE49-F238E27FC236}">
                <a16:creationId xmlns:a16="http://schemas.microsoft.com/office/drawing/2014/main" id="{A458B3A1-C77D-4AFC-B2C8-79520B53C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7200"/>
            <a:ext cx="4500562" cy="1562959"/>
          </a:xfrm>
        </p:spPr>
        <p:txBody>
          <a:bodyPr wrap="square" rtlCol="0" anchor="t" anchorCtr="0">
            <a:noAutofit/>
          </a:bodyPr>
          <a:lstStyle/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2" name="Espace réservé d’image 11">
            <a:extLst>
              <a:ext uri="{FF2B5EF4-FFF2-40B4-BE49-F238E27FC236}">
                <a16:creationId xmlns:a16="http://schemas.microsoft.com/office/drawing/2014/main" id="{F551DA26-B267-4F28-B4D0-65B3EF6E111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fr-FR"/>
              <a:t>Cliquez sur l'icône pour ajouter une image</a:t>
            </a:r>
          </a:p>
        </p:txBody>
      </p:sp>
      <p:sp>
        <p:nvSpPr>
          <p:cNvPr id="18" name="Espace réservé d’image 11">
            <a:extLst>
              <a:ext uri="{FF2B5EF4-FFF2-40B4-BE49-F238E27FC236}">
                <a16:creationId xmlns:a16="http://schemas.microsoft.com/office/drawing/2014/main" id="{95544A62-DA23-4840-99DE-09AFC8F4DC4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54096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fr-FR"/>
              <a:t>Cliquez sur l'icône pour ajouter une image</a:t>
            </a:r>
          </a:p>
        </p:txBody>
      </p:sp>
      <p:sp>
        <p:nvSpPr>
          <p:cNvPr id="19" name="Espace réservé d’image 11">
            <a:extLst>
              <a:ext uri="{FF2B5EF4-FFF2-40B4-BE49-F238E27FC236}">
                <a16:creationId xmlns:a16="http://schemas.microsoft.com/office/drawing/2014/main" id="{0C91AF30-C5BB-4601-BDEB-E60C93A1693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83808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fr-FR"/>
              <a:t>Cliquez sur l'icône pour ajouter une image</a:t>
            </a:r>
          </a:p>
        </p:txBody>
      </p:sp>
      <p:sp>
        <p:nvSpPr>
          <p:cNvPr id="20" name="Espace réservé d’image 11">
            <a:extLst>
              <a:ext uri="{FF2B5EF4-FFF2-40B4-BE49-F238E27FC236}">
                <a16:creationId xmlns:a16="http://schemas.microsoft.com/office/drawing/2014/main" id="{5B625AA5-EA5B-4115-A461-DA2C7087D83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37904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fr-FR"/>
              <a:t>Cliquez sur l'icône pour ajouter une image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Mardi 2 février 20XX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Exemple de Texte de Pied de page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6">
            <a:extLst>
              <a:ext uri="{FF2B5EF4-FFF2-40B4-BE49-F238E27FC236}">
                <a16:creationId xmlns:a16="http://schemas.microsoft.com/office/drawing/2014/main" id="{1B1AE41C-3196-4E6F-A3A8-313A92677FF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 rtlCol="0">
            <a:noAutofit/>
          </a:bodyPr>
          <a:lstStyle>
            <a:lvl1pPr marL="228600" indent="-228600">
              <a:lnSpc>
                <a:spcPct val="100000"/>
              </a:lnSpc>
              <a:buFont typeface="Arial" panose="020B0604020202020204" pitchFamily="34" charset="0"/>
              <a:buChar char="•"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7026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aut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’image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accent5"/>
          </a:solidFill>
        </p:spPr>
        <p:txBody>
          <a:bodyPr rtlCol="0"/>
          <a:lstStyle/>
          <a:p>
            <a:pPr rtl="0"/>
            <a:r>
              <a:rPr lang="fr-FR"/>
              <a:t>Cliquez sur l'icône pour ajouter une image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r-FR"/>
              <a:t>Mardi 2 février 20XX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/>
              <a:t>Exemple de Texte de Pied de page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BA1B0FB-D917-4C8C-928F-313BD683BF39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Rectangle 12">
            <a:extLst>
              <a:ext uri="{FF2B5EF4-FFF2-40B4-BE49-F238E27FC236}">
                <a16:creationId xmlns:a16="http://schemas.microsoft.com/office/drawing/2014/main" id="{80517979-166D-4AAA-ABBC-0C3E5C2EC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/>
          </a:p>
        </p:txBody>
      </p:sp>
      <p:sp>
        <p:nvSpPr>
          <p:cNvPr id="14" name="Rectangle 13">
            <a:extLst>
              <a:ext uri="{FF2B5EF4-FFF2-40B4-BE49-F238E27FC236}">
                <a16:creationId xmlns:a16="http://schemas.microsoft.com/office/drawing/2014/main" id="{4E111559-B769-4E2A-A891-97B3C4AA6BAC}"/>
              </a:ext>
            </a:extLst>
          </p:cNvPr>
          <p:cNvSpPr/>
          <p:nvPr userDrawn="1"/>
        </p:nvSpPr>
        <p:spPr>
          <a:xfrm rot="10800000">
            <a:off x="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/>
          </a:p>
        </p:txBody>
      </p:sp>
      <p:sp>
        <p:nvSpPr>
          <p:cNvPr id="15" name="Titre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rtlCol="0" anchor="b" anchorCtr="0">
            <a:noAutofit/>
          </a:bodyPr>
          <a:lstStyle>
            <a:lvl1pPr>
              <a:defRPr sz="6400"/>
            </a:lvl1pPr>
          </a:lstStyle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6" name="Sous-titre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16724"/>
            <a:ext cx="5437187" cy="2265216"/>
          </a:xfrm>
        </p:spPr>
        <p:txBody>
          <a:bodyPr rtlCol="0">
            <a:noAutofit/>
          </a:bodyPr>
          <a:lstStyle>
            <a:lvl1pPr>
              <a:buNone/>
              <a:defRPr sz="2400"/>
            </a:lvl1pPr>
          </a:lstStyle>
          <a:p>
            <a:pPr rtl="0"/>
            <a:r>
              <a:rPr lang="fr-FR">
                <a:solidFill>
                  <a:schemeClr val="tx1">
                    <a:alpha val="60000"/>
                  </a:schemeClr>
                </a:solidFill>
              </a:rPr>
              <a:t>Modifiez le style des sous-titres du masque</a:t>
            </a:r>
            <a:endParaRPr lang="fr-FR" dirty="0">
              <a:solidFill>
                <a:schemeClr val="tx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429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aut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’image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 rtlCol="0"/>
          <a:lstStyle/>
          <a:p>
            <a:pPr rtl="0"/>
            <a:r>
              <a:rPr lang="fr-FR"/>
              <a:t>Cliquez sur l'icône pour ajouter une image</a:t>
            </a:r>
          </a:p>
        </p:txBody>
      </p:sp>
      <p:sp>
        <p:nvSpPr>
          <p:cNvPr id="16" name="Sous-titre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557281"/>
            <a:ext cx="6640285" cy="3300719"/>
          </a:xfrm>
          <a:gradFill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60000"/>
                </a:schemeClr>
              </a:gs>
            </a:gsLst>
            <a:lin ang="10800000" scaled="1"/>
          </a:gradFill>
        </p:spPr>
        <p:txBody>
          <a:bodyPr rtlCol="0">
            <a:noAutofit/>
          </a:bodyPr>
          <a:lstStyle>
            <a:lvl1pPr marL="548640" indent="0">
              <a:lnSpc>
                <a:spcPct val="200000"/>
              </a:lnSpc>
              <a:buNone/>
              <a:defRPr/>
            </a:lvl1pPr>
          </a:lstStyle>
          <a:p>
            <a:pPr rtl="0"/>
            <a:r>
              <a:rPr lang="fr-FR">
                <a:solidFill>
                  <a:schemeClr val="tx1">
                    <a:alpha val="60000"/>
                  </a:schemeClr>
                </a:solidFill>
              </a:rPr>
              <a:t>Modifiez le style des sous-titres du masque</a:t>
            </a:r>
            <a:endParaRPr lang="fr-FR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15" name="Titre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6640285" cy="3535509"/>
          </a:xfrm>
          <a:gradFill flip="none" rotWithShape="1"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70000"/>
                </a:schemeClr>
              </a:gs>
            </a:gsLst>
            <a:lin ang="10800000" scaled="1"/>
            <a:tileRect/>
          </a:gradFill>
        </p:spPr>
        <p:txBody>
          <a:bodyPr rtlCol="0" anchor="b" anchorCtr="0">
            <a:noAutofit/>
          </a:bodyPr>
          <a:lstStyle>
            <a:lvl1pPr marL="548640">
              <a:spcAft>
                <a:spcPts val="1200"/>
              </a:spcAft>
              <a:defRPr sz="6400"/>
            </a:lvl1pPr>
          </a:lstStyle>
          <a:p>
            <a:pPr rtl="0"/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9304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Chronologie du tableau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orme libre : Forme 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4" name="Ovale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  <p:sp>
          <p:nvSpPr>
            <p:cNvPr id="15" name="Ovale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  <p:sp>
          <p:nvSpPr>
            <p:cNvPr id="16" name="Forme libre : Form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fr-FR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fr-FR" dirty="0"/>
            </a:lvl1pPr>
          </a:lstStyle>
          <a:p>
            <a:pPr lvl="0" rtl="0">
              <a:lnSpc>
                <a:spcPct val="100000"/>
              </a:lnSpc>
            </a:pPr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 rtlCol="0">
            <a:noAutofit/>
          </a:bodyPr>
          <a:lstStyle/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Mardi 2 février 20XX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Exemple de Texte de Pied de page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607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7062BF5C-3876-4161-B4FF-14CA94D32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3566160" cy="3384550"/>
          </a:xfrm>
        </p:spPr>
        <p:txBody>
          <a:bodyPr wrap="square" rtlCol="0" anchor="b" anchorCtr="0">
            <a:noAutofit/>
          </a:bodyPr>
          <a:lstStyle>
            <a:lvl1pPr>
              <a:defRPr sz="4000"/>
            </a:lvl1pPr>
          </a:lstStyle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B17C5C60-EC4D-410B-9997-0B7328960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822156" y="4143453"/>
            <a:ext cx="734257" cy="760506"/>
            <a:chOff x="5243759" y="1363788"/>
            <a:chExt cx="734257" cy="760506"/>
          </a:xfrm>
        </p:grpSpPr>
        <p:sp>
          <p:nvSpPr>
            <p:cNvPr id="9" name="Forme libre 5">
              <a:extLst>
                <a:ext uri="{FF2B5EF4-FFF2-40B4-BE49-F238E27FC236}">
                  <a16:creationId xmlns:a16="http://schemas.microsoft.com/office/drawing/2014/main" id="{0573155C-3428-4F4F-AE66-A519D777EAAE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  <p:sp>
          <p:nvSpPr>
            <p:cNvPr id="10" name="Forme libre 6">
              <a:extLst>
                <a:ext uri="{FF2B5EF4-FFF2-40B4-BE49-F238E27FC236}">
                  <a16:creationId xmlns:a16="http://schemas.microsoft.com/office/drawing/2014/main" id="{1853496C-159E-4D47-94B5-0835FB6511B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  <p:sp>
          <p:nvSpPr>
            <p:cNvPr id="11" name="Forme libre 8">
              <a:extLst>
                <a:ext uri="{FF2B5EF4-FFF2-40B4-BE49-F238E27FC236}">
                  <a16:creationId xmlns:a16="http://schemas.microsoft.com/office/drawing/2014/main" id="{CE93E330-715B-44E8-84D9-CE166D428DAB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</p:grpSp>
      <p:sp>
        <p:nvSpPr>
          <p:cNvPr id="12" name="Ovale 11">
            <a:extLst>
              <a:ext uri="{FF2B5EF4-FFF2-40B4-BE49-F238E27FC236}">
                <a16:creationId xmlns:a16="http://schemas.microsoft.com/office/drawing/2014/main" id="{80A2FA6F-99B7-4984-A80C-570644889F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668780" y="50590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/>
          </a:p>
        </p:txBody>
      </p:sp>
      <p:sp>
        <p:nvSpPr>
          <p:cNvPr id="17" name="Espace réservé du contenu 16">
            <a:extLst>
              <a:ext uri="{FF2B5EF4-FFF2-40B4-BE49-F238E27FC236}">
                <a16:creationId xmlns:a16="http://schemas.microsoft.com/office/drawing/2014/main" id="{439C8C03-81B3-4DE8-B96A-78258E4467C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50863" y="4097338"/>
            <a:ext cx="3565524" cy="2351087"/>
          </a:xfrm>
        </p:spPr>
        <p:txBody>
          <a:bodyPr rtlCol="0">
            <a:noAutofit/>
          </a:bodyPr>
          <a:lstStyle>
            <a:lvl1pPr>
              <a:buNone/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15" name="Espace réservé d’image 14">
            <a:extLst>
              <a:ext uri="{FF2B5EF4-FFF2-40B4-BE49-F238E27FC236}">
                <a16:creationId xmlns:a16="http://schemas.microsoft.com/office/drawing/2014/main" id="{C1FBB56D-C8B1-4ED9-A5DB-72BA636DADF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35809" y="656633"/>
            <a:ext cx="5132388" cy="5132388"/>
          </a:xfrm>
          <a:custGeom>
            <a:avLst/>
            <a:gdLst>
              <a:gd name="connsiteX0" fmla="*/ 2566194 w 5132388"/>
              <a:gd name="connsiteY0" fmla="*/ 0 h 5132388"/>
              <a:gd name="connsiteX1" fmla="*/ 5132388 w 5132388"/>
              <a:gd name="connsiteY1" fmla="*/ 2566194 h 5132388"/>
              <a:gd name="connsiteX2" fmla="*/ 2566194 w 5132388"/>
              <a:gd name="connsiteY2" fmla="*/ 5132388 h 5132388"/>
              <a:gd name="connsiteX3" fmla="*/ 0 w 5132388"/>
              <a:gd name="connsiteY3" fmla="*/ 2566194 h 5132388"/>
              <a:gd name="connsiteX4" fmla="*/ 2566194 w 5132388"/>
              <a:gd name="connsiteY4" fmla="*/ 0 h 513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fr-FR"/>
              <a:t>Cliquez sur l'icône pour ajouter une image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Mardi 2 février 20XX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Exemple de Texte de Pied de page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308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Équi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 15">
            <a:extLst>
              <a:ext uri="{FF2B5EF4-FFF2-40B4-BE49-F238E27FC236}">
                <a16:creationId xmlns:a16="http://schemas.microsoft.com/office/drawing/2014/main" id="{E38C6F9E-A74F-4F54-9409-B6B93DF8CE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fr-FR"/>
          </a:p>
        </p:txBody>
      </p:sp>
      <p:sp>
        <p:nvSpPr>
          <p:cNvPr id="34" name="Ovale 33">
            <a:extLst>
              <a:ext uri="{FF2B5EF4-FFF2-40B4-BE49-F238E27FC236}">
                <a16:creationId xmlns:a16="http://schemas.microsoft.com/office/drawing/2014/main" id="{6F0F71C5-78A4-4793-9BD4-3DF0EE3E3E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0288775" y="7626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/>
          </a:p>
        </p:txBody>
      </p:sp>
      <p:sp>
        <p:nvSpPr>
          <p:cNvPr id="40" name="Titre 5">
            <a:extLst>
              <a:ext uri="{FF2B5EF4-FFF2-40B4-BE49-F238E27FC236}">
                <a16:creationId xmlns:a16="http://schemas.microsoft.com/office/drawing/2014/main" id="{36F60F77-4CC9-4F86-B70A-85012C6588A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640" y="548640"/>
            <a:ext cx="8281987" cy="1253041"/>
          </a:xfrm>
        </p:spPr>
        <p:txBody>
          <a:bodyPr rtlCol="0">
            <a:noAutofit/>
          </a:bodyPr>
          <a:lstStyle/>
          <a:p>
            <a:pPr rtl="0"/>
            <a:r>
              <a:rPr lang="fr-FR"/>
              <a:t>Équipe</a:t>
            </a:r>
          </a:p>
        </p:txBody>
      </p: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E6093F87-C1F6-4FAB-B891-6F7D7FC20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800565" y="4518946"/>
            <a:ext cx="1980001" cy="1363916"/>
            <a:chOff x="4879602" y="3781429"/>
            <a:chExt cx="1980001" cy="1363916"/>
          </a:xfrm>
        </p:grpSpPr>
        <p:sp>
          <p:nvSpPr>
            <p:cNvPr id="52" name="Forme libre : Forme 51">
              <a:extLst>
                <a:ext uri="{FF2B5EF4-FFF2-40B4-BE49-F238E27FC236}">
                  <a16:creationId xmlns:a16="http://schemas.microsoft.com/office/drawing/2014/main" id="{E1A4FD5C-1E5B-46D1-BA9D-99928D19AF04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fr-FR"/>
            </a:p>
          </p:txBody>
        </p:sp>
        <p:sp>
          <p:nvSpPr>
            <p:cNvPr id="53" name="Forme libre : Forme 52">
              <a:extLst>
                <a:ext uri="{FF2B5EF4-FFF2-40B4-BE49-F238E27FC236}">
                  <a16:creationId xmlns:a16="http://schemas.microsoft.com/office/drawing/2014/main" id="{B7DF0ED5-A971-408F-A055-C7E5D7A623C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54" name="Ovale 53">
              <a:extLst>
                <a:ext uri="{FF2B5EF4-FFF2-40B4-BE49-F238E27FC236}">
                  <a16:creationId xmlns:a16="http://schemas.microsoft.com/office/drawing/2014/main" id="{AA81F353-4C5B-4A37-9846-2C1E2D0FC25F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  <p:sp>
          <p:nvSpPr>
            <p:cNvPr id="55" name="Ovale 54">
              <a:extLst>
                <a:ext uri="{FF2B5EF4-FFF2-40B4-BE49-F238E27FC236}">
                  <a16:creationId xmlns:a16="http://schemas.microsoft.com/office/drawing/2014/main" id="{42B74EA3-11CE-4D3F-99AD-162563447653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</p:grpSp>
      <p:sp>
        <p:nvSpPr>
          <p:cNvPr id="56" name="Espace réservé d’image 55">
            <a:extLst>
              <a:ext uri="{FF2B5EF4-FFF2-40B4-BE49-F238E27FC236}">
                <a16:creationId xmlns:a16="http://schemas.microsoft.com/office/drawing/2014/main" id="{8F41896B-6DDA-4F82-9F74-3EBF93A3CD5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78992" y="1990724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fr-FR"/>
              <a:t>Cliquez sur l'icône pour ajouter une image</a:t>
            </a:r>
          </a:p>
        </p:txBody>
      </p:sp>
      <p:sp>
        <p:nvSpPr>
          <p:cNvPr id="57" name="Espace réservé d’image 55">
            <a:extLst>
              <a:ext uri="{FF2B5EF4-FFF2-40B4-BE49-F238E27FC236}">
                <a16:creationId xmlns:a16="http://schemas.microsoft.com/office/drawing/2014/main" id="{EF85499B-C29A-4C8B-922C-7CE4771E352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38384" y="1990724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fr-FR"/>
              <a:t>Cliquez sur l'icône pour ajouter une image</a:t>
            </a:r>
          </a:p>
        </p:txBody>
      </p:sp>
      <p:sp>
        <p:nvSpPr>
          <p:cNvPr id="58" name="Espace réservé d’image 55">
            <a:extLst>
              <a:ext uri="{FF2B5EF4-FFF2-40B4-BE49-F238E27FC236}">
                <a16:creationId xmlns:a16="http://schemas.microsoft.com/office/drawing/2014/main" id="{F82A1DB8-0AE7-4E17-B07B-FCF45B85EE1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61976" y="1993392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59" name="Espace réservé d’image 55">
            <a:extLst>
              <a:ext uri="{FF2B5EF4-FFF2-40B4-BE49-F238E27FC236}">
                <a16:creationId xmlns:a16="http://schemas.microsoft.com/office/drawing/2014/main" id="{A83EEB6C-83B7-471D-B5A4-4071534048D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485568" y="1990724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fr-FR"/>
              <a:t>Cliquez sur l'icône pour ajouter une image</a:t>
            </a:r>
          </a:p>
        </p:txBody>
      </p:sp>
      <p:sp>
        <p:nvSpPr>
          <p:cNvPr id="63" name="Espace réservé du texte 62">
            <a:extLst>
              <a:ext uri="{FF2B5EF4-FFF2-40B4-BE49-F238E27FC236}">
                <a16:creationId xmlns:a16="http://schemas.microsoft.com/office/drawing/2014/main" id="{17A96A8C-F792-485A-9BB9-4DEDCA0CE6B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79500" y="3781425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fr-FR"/>
              <a:t>Nom</a:t>
            </a:r>
          </a:p>
        </p:txBody>
      </p:sp>
      <p:sp>
        <p:nvSpPr>
          <p:cNvPr id="61" name="Espace réservé du texte 60">
            <a:extLst>
              <a:ext uri="{FF2B5EF4-FFF2-40B4-BE49-F238E27FC236}">
                <a16:creationId xmlns:a16="http://schemas.microsoft.com/office/drawing/2014/main" id="{6C65AE07-519E-4E3B-8521-621C8343914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78733" y="4232949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fr-FR"/>
              <a:t>Titre</a:t>
            </a:r>
          </a:p>
        </p:txBody>
      </p:sp>
      <p:sp>
        <p:nvSpPr>
          <p:cNvPr id="65" name="Espace réservé du texte 62">
            <a:extLst>
              <a:ext uri="{FF2B5EF4-FFF2-40B4-BE49-F238E27FC236}">
                <a16:creationId xmlns:a16="http://schemas.microsoft.com/office/drawing/2014/main" id="{FB878318-C287-428B-8105-429BC4B03F5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39151" y="3781425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fr-FR"/>
              <a:t>Nom</a:t>
            </a:r>
          </a:p>
        </p:txBody>
      </p:sp>
      <p:sp>
        <p:nvSpPr>
          <p:cNvPr id="64" name="Espace réservé du texte 60">
            <a:extLst>
              <a:ext uri="{FF2B5EF4-FFF2-40B4-BE49-F238E27FC236}">
                <a16:creationId xmlns:a16="http://schemas.microsoft.com/office/drawing/2014/main" id="{1465E516-2CEF-4F9E-9375-7D41DCFCBB4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38384" y="4232949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fr-FR"/>
              <a:t>Titre</a:t>
            </a:r>
          </a:p>
        </p:txBody>
      </p:sp>
      <p:sp>
        <p:nvSpPr>
          <p:cNvPr id="67" name="Espace réservé du texte 62">
            <a:extLst>
              <a:ext uri="{FF2B5EF4-FFF2-40B4-BE49-F238E27FC236}">
                <a16:creationId xmlns:a16="http://schemas.microsoft.com/office/drawing/2014/main" id="{FE012CE3-36AA-4016-A88E-27BCFFEFD69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62743" y="3781425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fr-FR"/>
              <a:t>Nom</a:t>
            </a:r>
          </a:p>
        </p:txBody>
      </p:sp>
      <p:sp>
        <p:nvSpPr>
          <p:cNvPr id="66" name="Espace réservé du texte 60">
            <a:extLst>
              <a:ext uri="{FF2B5EF4-FFF2-40B4-BE49-F238E27FC236}">
                <a16:creationId xmlns:a16="http://schemas.microsoft.com/office/drawing/2014/main" id="{8D5671AF-0137-4226-8A84-2784817E519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61976" y="4232949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fr-FR"/>
              <a:t>Titre</a:t>
            </a:r>
          </a:p>
        </p:txBody>
      </p:sp>
      <p:sp>
        <p:nvSpPr>
          <p:cNvPr id="69" name="Espace réservé du texte 62">
            <a:extLst>
              <a:ext uri="{FF2B5EF4-FFF2-40B4-BE49-F238E27FC236}">
                <a16:creationId xmlns:a16="http://schemas.microsoft.com/office/drawing/2014/main" id="{DA1587F0-23BF-4FB8-B06C-2B0AA928E93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33112" y="3787288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fr-FR"/>
              <a:t>Nom</a:t>
            </a:r>
          </a:p>
        </p:txBody>
      </p:sp>
      <p:sp>
        <p:nvSpPr>
          <p:cNvPr id="68" name="Espace réservé du texte 60">
            <a:extLst>
              <a:ext uri="{FF2B5EF4-FFF2-40B4-BE49-F238E27FC236}">
                <a16:creationId xmlns:a16="http://schemas.microsoft.com/office/drawing/2014/main" id="{565C0B22-B5E7-44BB-A17C-7FB5BB5D82B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432345" y="4238812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fr-FR"/>
              <a:t>Titre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Mardi 2 février 20XX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Exemple de Texte de Pied de page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577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_Contenu 2 colonnes (diapositive de comparaiso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e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/>
          </a:p>
        </p:txBody>
      </p:sp>
      <p:sp>
        <p:nvSpPr>
          <p:cNvPr id="11" name="Rectangle 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fr-FR" sz="4800" dirty="0"/>
            </a:lvl1pPr>
          </a:lstStyle>
          <a:p>
            <a:pPr lvl="0" rtl="0">
              <a:lnSpc>
                <a:spcPct val="100000"/>
              </a:lnSpc>
            </a:pPr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5437186" cy="535354"/>
          </a:xfrm>
        </p:spPr>
        <p:txBody>
          <a:bodyPr rtlCol="0" anchor="b">
            <a:no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427370"/>
            <a:ext cx="5429114" cy="3515555"/>
          </a:xfrm>
        </p:spPr>
        <p:txBody>
          <a:bodyPr rtlCol="0"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731375"/>
            <a:ext cx="5436392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fr-FR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 rt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427370"/>
            <a:ext cx="5436391" cy="3515555"/>
          </a:xfrm>
        </p:spPr>
        <p:txBody>
          <a:bodyPr rtlCol="0"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Mardi 2 février 20XX</a:t>
            </a:r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Exemple de Texte de Pied de page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039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 rtl="0">
              <a:lnSpc>
                <a:spcPct val="100000"/>
              </a:lnSpc>
            </a:pPr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 rtl="0"/>
            <a:r>
              <a:rPr lang="fr-FR"/>
              <a:t>Modifiez les styles du texte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pPr rtl="0"/>
            <a:r>
              <a:rPr lang="fr-FR"/>
              <a:t>Mardi 2 février 20XX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pPr rtl="0"/>
            <a:r>
              <a:rPr lang="fr-FR"/>
              <a:t>Exemple de Texte de Pied de page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pPr rtl="0"/>
            <a:fld id="{DBA1B0FB-D917-4C8C-928F-313BD683BF39}" type="slidenum">
              <a:rPr lang="fr-FR" smtClean="0"/>
              <a:pPr rt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12557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33" r:id="rId3"/>
    <p:sldLayoutId id="2147483687" r:id="rId4"/>
    <p:sldLayoutId id="2147483734" r:id="rId5"/>
    <p:sldLayoutId id="2147483686" r:id="rId6"/>
    <p:sldLayoutId id="2147483696" r:id="rId7"/>
    <p:sldLayoutId id="2147483707" r:id="rId8"/>
    <p:sldLayoutId id="2147483689" r:id="rId9"/>
    <p:sldLayoutId id="2147483697" r:id="rId10"/>
    <p:sldLayoutId id="2147483731" r:id="rId11"/>
    <p:sldLayoutId id="2147483693" r:id="rId12"/>
    <p:sldLayoutId id="2147483685" r:id="rId13"/>
    <p:sldLayoutId id="2147483688" r:id="rId14"/>
    <p:sldLayoutId id="2147483691" r:id="rId15"/>
    <p:sldLayoutId id="2147483692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fr-FR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2" pos="3840">
          <p15:clr>
            <a:srgbClr val="F26B43"/>
          </p15:clr>
        </p15:guide>
        <p15:guide id="33" orient="horz" pos="2160">
          <p15:clr>
            <a:srgbClr val="F26B43"/>
          </p15:clr>
        </p15:guide>
        <p15:guide id="34" pos="347">
          <p15:clr>
            <a:srgbClr val="F26B43"/>
          </p15:clr>
        </p15:guide>
        <p15:guide id="35" pos="7333">
          <p15:clr>
            <a:srgbClr val="F26B43"/>
          </p15:clr>
        </p15:guide>
        <p15:guide id="36" orient="horz" pos="346">
          <p15:clr>
            <a:srgbClr val="F26B43"/>
          </p15:clr>
        </p15:guide>
        <p15:guide id="37" orient="horz" pos="3974">
          <p15:clr>
            <a:srgbClr val="F26B43"/>
          </p15:clr>
        </p15:guide>
        <p15:guide id="38" pos="824">
          <p15:clr>
            <a:srgbClr val="A4A3A4"/>
          </p15:clr>
        </p15:guide>
        <p15:guide id="39" pos="937">
          <p15:clr>
            <a:srgbClr val="A4A3A4"/>
          </p15:clr>
        </p15:guide>
        <p15:guide id="40" pos="1413">
          <p15:clr>
            <a:srgbClr val="A4A3A4"/>
          </p15:clr>
        </p15:guide>
        <p15:guide id="41" pos="1527">
          <p15:clr>
            <a:srgbClr val="A4A3A4"/>
          </p15:clr>
        </p15:guide>
        <p15:guide id="42" pos="2003">
          <p15:clr>
            <a:srgbClr val="A4A3A4"/>
          </p15:clr>
        </p15:guide>
        <p15:guide id="43" pos="2116">
          <p15:clr>
            <a:srgbClr val="A4A3A4"/>
          </p15:clr>
        </p15:guide>
        <p15:guide id="44" pos="2593">
          <p15:clr>
            <a:srgbClr val="A4A3A4"/>
          </p15:clr>
        </p15:guide>
        <p15:guide id="45" pos="2706">
          <p15:clr>
            <a:srgbClr val="A4A3A4"/>
          </p15:clr>
        </p15:guide>
        <p15:guide id="46" pos="3182">
          <p15:clr>
            <a:srgbClr val="A4A3A4"/>
          </p15:clr>
        </p15:guide>
        <p15:guide id="47" pos="3318">
          <p15:clr>
            <a:srgbClr val="A4A3A4"/>
          </p15:clr>
        </p15:guide>
        <p15:guide id="48" pos="3772">
          <p15:clr>
            <a:srgbClr val="A4A3A4"/>
          </p15:clr>
        </p15:guide>
        <p15:guide id="49" pos="3908">
          <p15:clr>
            <a:srgbClr val="A4A3A4"/>
          </p15:clr>
        </p15:guide>
        <p15:guide id="50" pos="4362">
          <p15:clr>
            <a:srgbClr val="A4A3A4"/>
          </p15:clr>
        </p15:guide>
        <p15:guide id="51" pos="4498">
          <p15:clr>
            <a:srgbClr val="A4A3A4"/>
          </p15:clr>
        </p15:guide>
        <p15:guide id="52" pos="4951">
          <p15:clr>
            <a:srgbClr val="A4A3A4"/>
          </p15:clr>
        </p15:guide>
        <p15:guide id="53" pos="5087">
          <p15:clr>
            <a:srgbClr val="A4A3A4"/>
          </p15:clr>
        </p15:guide>
        <p15:guide id="54" pos="5541">
          <p15:clr>
            <a:srgbClr val="A4A3A4"/>
          </p15:clr>
        </p15:guide>
        <p15:guide id="55" pos="5677">
          <p15:clr>
            <a:srgbClr val="A4A3A4"/>
          </p15:clr>
        </p15:guide>
        <p15:guide id="56" pos="6153">
          <p15:clr>
            <a:srgbClr val="A4A3A4"/>
          </p15:clr>
        </p15:guide>
        <p15:guide id="57" pos="6267">
          <p15:clr>
            <a:srgbClr val="A4A3A4"/>
          </p15:clr>
        </p15:guide>
        <p15:guide id="58" pos="6743">
          <p15:clr>
            <a:srgbClr val="A4A3A4"/>
          </p15:clr>
        </p15:guide>
        <p15:guide id="59" pos="6856">
          <p15:clr>
            <a:srgbClr val="A4A3A4"/>
          </p15:clr>
        </p15:guide>
        <p15:guide id="60" orient="horz" pos="3838">
          <p15:clr>
            <a:srgbClr val="A4A3A4"/>
          </p15:clr>
        </p15:guide>
        <p15:guide id="61" orient="horz" pos="2092">
          <p15:clr>
            <a:srgbClr val="A4A3A4"/>
          </p15:clr>
        </p15:guide>
        <p15:guide id="62" orient="horz" pos="2228">
          <p15:clr>
            <a:srgbClr val="A4A3A4"/>
          </p15:clr>
        </p15:guide>
        <p15:guide id="63" orient="horz" pos="845">
          <p15:clr>
            <a:srgbClr val="A4A3A4"/>
          </p15:clr>
        </p15:guide>
        <p15:guide id="64" orient="horz" pos="958">
          <p15:clr>
            <a:srgbClr val="A4A3A4"/>
          </p15:clr>
        </p15:guide>
        <p15:guide id="65" orient="horz" pos="1480">
          <p15:clr>
            <a:srgbClr val="A4A3A4"/>
          </p15:clr>
        </p15:guide>
        <p15:guide id="66" orient="horz" pos="1593">
          <p15:clr>
            <a:srgbClr val="A4A3A4"/>
          </p15:clr>
        </p15:guide>
        <p15:guide id="67" orient="horz" pos="2727">
          <p15:clr>
            <a:srgbClr val="A4A3A4"/>
          </p15:clr>
        </p15:guide>
        <p15:guide id="68" orient="horz" pos="2840">
          <p15:clr>
            <a:srgbClr val="A4A3A4"/>
          </p15:clr>
        </p15:guide>
        <p15:guide id="69" orient="horz" pos="3339">
          <p15:clr>
            <a:srgbClr val="A4A3A4"/>
          </p15:clr>
        </p15:guide>
        <p15:guide id="70" orient="horz" pos="3475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6E938C-9D94-4B05-979A-D39FFC457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52360" y="773723"/>
            <a:ext cx="4739640" cy="1923757"/>
          </a:xfrm>
        </p:spPr>
        <p:txBody>
          <a:bodyPr rtlCol="0" anchor="b" anchorCtr="0">
            <a:normAutofit fontScale="90000"/>
          </a:bodyPr>
          <a:lstStyle/>
          <a:p>
            <a:pPr algn="ctr" rtl="0"/>
            <a:r>
              <a:rPr lang="fr-FR" dirty="0">
                <a:latin typeface="Comic Sans MS" panose="030F0702030302020204" pitchFamily="66" charset="0"/>
              </a:rPr>
              <a:t>DESCRIPTION D'UN FLUIDE AU REPOS</a:t>
            </a:r>
          </a:p>
        </p:txBody>
      </p:sp>
      <p:pic>
        <p:nvPicPr>
          <p:cNvPr id="14" name="Espace réservé d’image 13" descr="Arrière-plan numérique Point de données">
            <a:extLst>
              <a:ext uri="{FF2B5EF4-FFF2-40B4-BE49-F238E27FC236}">
                <a16:creationId xmlns:a16="http://schemas.microsoft.com/office/drawing/2014/main" id="{9A8AD548-922D-4E1D-B19C-5F6E808B816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7452360" cy="6858000"/>
          </a:xfrm>
        </p:spPr>
      </p:pic>
      <p:sp>
        <p:nvSpPr>
          <p:cNvPr id="6" name="Sous-titre 22">
            <a:extLst>
              <a:ext uri="{FF2B5EF4-FFF2-40B4-BE49-F238E27FC236}">
                <a16:creationId xmlns:a16="http://schemas.microsoft.com/office/drawing/2014/main" id="{32F868F7-BF30-5093-E588-A08C2505FF80}"/>
              </a:ext>
            </a:extLst>
          </p:cNvPr>
          <p:cNvSpPr txBox="1">
            <a:spLocks/>
          </p:cNvSpPr>
          <p:nvPr/>
        </p:nvSpPr>
        <p:spPr>
          <a:xfrm>
            <a:off x="7452360" y="5822830"/>
            <a:ext cx="4739640" cy="1035169"/>
          </a:xfrm>
          <a:prstGeom prst="rect">
            <a:avLst/>
          </a:prstGeom>
        </p:spPr>
        <p:txBody>
          <a:bodyPr rtlCol="0"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>
                <a:latin typeface="Comic Sans MS" panose="030F0702030302020204" pitchFamily="66" charset="0"/>
              </a:rPr>
              <a:t>Prof-TC</a:t>
            </a:r>
          </a:p>
          <a:p>
            <a:pPr marL="0" indent="0" algn="ctr">
              <a:buNone/>
            </a:pPr>
            <a:r>
              <a:rPr lang="fr-FR" dirty="0">
                <a:latin typeface="Comic Sans MS" panose="030F0702030302020204" pitchFamily="66" charset="0"/>
              </a:rPr>
              <a:t>www.prof-tc.fr</a:t>
            </a:r>
          </a:p>
        </p:txBody>
      </p:sp>
    </p:spTree>
    <p:extLst>
      <p:ext uri="{BB962C8B-B14F-4D97-AF65-F5344CB8AC3E}">
        <p14:creationId xmlns:p14="http://schemas.microsoft.com/office/powerpoint/2010/main" val="752814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B2CD7218-EB51-826E-7CD6-ECE0805A9ED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36540" y="917067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" name="Image 1">
            <a:extLst>
              <a:ext uri="{FF2B5EF4-FFF2-40B4-BE49-F238E27FC236}">
                <a16:creationId xmlns:a16="http://schemas.microsoft.com/office/drawing/2014/main" id="{A8F9CFFF-CF20-9E75-D098-9F6626EA41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0720" y="1407986"/>
            <a:ext cx="5338064" cy="2698545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58A8E94C-308F-7C48-B5AB-C150240DBE47}"/>
              </a:ext>
            </a:extLst>
          </p:cNvPr>
          <p:cNvSpPr txBox="1"/>
          <p:nvPr/>
        </p:nvSpPr>
        <p:spPr>
          <a:xfrm>
            <a:off x="1524" y="0"/>
            <a:ext cx="12190476" cy="12595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Par exemple, un gaz enfermé dans une enceinte hermétique et qui reste à température constante. Si à l'origine la pression dans l'enceinte de volume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V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est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et que l'on diminue le volume pour passer à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V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, alors la pression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doit varier.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129B7BFA-9173-F827-B474-D5F60E5D5534}"/>
                  </a:ext>
                </a:extLst>
              </p:cNvPr>
              <p:cNvSpPr txBox="1"/>
              <p:nvPr/>
            </p:nvSpPr>
            <p:spPr>
              <a:xfrm>
                <a:off x="-2032" y="4225972"/>
                <a:ext cx="12192000" cy="260981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2400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Arial" panose="020B0604020202020204" pitchFamily="34" charset="0"/>
                  </a:rPr>
                  <a:t>On aura ainsi:</a:t>
                </a:r>
                <a:endParaRPr lang="fr-FR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24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Arial" panose="020B0604020202020204" pitchFamily="34" charset="0"/>
                  </a:rPr>
                  <a:t>P</a:t>
                </a:r>
                <a:r>
                  <a:rPr lang="fr-FR" sz="2400" b="1" baseline="-25000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Arial" panose="020B0604020202020204" pitchFamily="34" charset="0"/>
                  </a:rPr>
                  <a:t>1</a:t>
                </a:r>
                <a:r>
                  <a:rPr lang="fr-FR" sz="24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Arial" panose="020B0604020202020204" pitchFamily="34" charset="0"/>
                  </a:rPr>
                  <a:t>.V</a:t>
                </a:r>
                <a:r>
                  <a:rPr lang="fr-FR" sz="2400" b="1" baseline="-25000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Arial" panose="020B0604020202020204" pitchFamily="34" charset="0"/>
                  </a:rPr>
                  <a:t>1</a:t>
                </a:r>
                <a:r>
                  <a:rPr lang="fr-FR" sz="24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Arial" panose="020B0604020202020204" pitchFamily="34" charset="0"/>
                  </a:rPr>
                  <a:t> = P</a:t>
                </a:r>
                <a:r>
                  <a:rPr lang="fr-FR" sz="2400" b="1" baseline="-25000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Arial" panose="020B0604020202020204" pitchFamily="34" charset="0"/>
                  </a:rPr>
                  <a:t>2</a:t>
                </a:r>
                <a:r>
                  <a:rPr lang="fr-FR" sz="24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Arial" panose="020B0604020202020204" pitchFamily="34" charset="0"/>
                  </a:rPr>
                  <a:t>.V</a:t>
                </a:r>
                <a:r>
                  <a:rPr lang="fr-FR" sz="2400" b="1" baseline="-25000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Arial" panose="020B0604020202020204" pitchFamily="34" charset="0"/>
                  </a:rPr>
                  <a:t>2</a:t>
                </a:r>
                <a:r>
                  <a:rPr lang="fr-FR" sz="24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Arial" panose="020B0604020202020204" pitchFamily="34" charset="0"/>
                  </a:rPr>
                  <a:t> = </a:t>
                </a:r>
                <a:r>
                  <a:rPr lang="fr-FR" sz="2400" b="1" dirty="0" err="1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Arial" panose="020B0604020202020204" pitchFamily="34" charset="0"/>
                  </a:rPr>
                  <a:t>Cte</a:t>
                </a:r>
                <a:endParaRPr lang="fr-FR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2400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Arial" panose="020B0604020202020204" pitchFamily="34" charset="0"/>
                  </a:rPr>
                  <a:t>On en déduit la pression </a:t>
                </a:r>
                <a:r>
                  <a:rPr lang="fr-FR" sz="24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Arial" panose="020B0604020202020204" pitchFamily="34" charset="0"/>
                  </a:rPr>
                  <a:t>P</a:t>
                </a:r>
                <a:r>
                  <a:rPr lang="fr-FR" sz="2400" b="1" baseline="-25000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Arial" panose="020B0604020202020204" pitchFamily="34" charset="0"/>
                  </a:rPr>
                  <a:t>2</a:t>
                </a:r>
                <a:r>
                  <a:rPr lang="fr-FR" sz="2400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Arial" panose="020B0604020202020204" pitchFamily="34" charset="0"/>
                  </a:rPr>
                  <a:t> dans l'enceinte:</a:t>
                </a:r>
                <a:endParaRPr lang="fr-FR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fr-FR" sz="2400" b="1">
                              <a:effectLst/>
                              <a:latin typeface="Comic Sans MS" panose="030F0702030302020204" pitchFamily="66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P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fr-FR" sz="2400" b="1">
                              <a:effectLst/>
                              <a:latin typeface="Comic Sans MS" panose="030F0702030302020204" pitchFamily="66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m:rPr>
                          <m:nor/>
                        </m:rPr>
                        <a:rPr lang="fr-FR" sz="2400" b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fr-FR" sz="2400" b="1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fr-FR" sz="2400" b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fr-FR" sz="24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sz="24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fr-FR" sz="2400" b="1">
                                  <a:effectLst/>
                                  <a:latin typeface="Comic Sans MS" panose="030F0702030302020204" pitchFamily="66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P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fr-FR" sz="2400" b="1">
                                  <a:effectLst/>
                                  <a:latin typeface="Comic Sans MS" panose="030F0702030302020204" pitchFamily="66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fr-FR" sz="2400" b="1">
                              <a:effectLst/>
                              <a:latin typeface="Comic Sans MS" panose="030F0702030302020204" pitchFamily="66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fr-FR" sz="24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fr-FR" sz="2400" b="1">
                                  <a:effectLst/>
                                  <a:latin typeface="Comic Sans MS" panose="030F0702030302020204" pitchFamily="66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V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fr-FR" sz="2400" b="1">
                                  <a:effectLst/>
                                  <a:latin typeface="Comic Sans MS" panose="030F0702030302020204" pitchFamily="66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fr-FR" sz="24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fr-FR" sz="2400" b="1">
                                  <a:effectLst/>
                                  <a:latin typeface="Comic Sans MS" panose="030F0702030302020204" pitchFamily="66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V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fr-FR" sz="2400" b="1">
                                  <a:effectLst/>
                                  <a:latin typeface="Comic Sans MS" panose="030F0702030302020204" pitchFamily="66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fr-FR" sz="2400" b="1" dirty="0"/>
              </a:p>
            </p:txBody>
          </p:sp>
        </mc:Choice>
        <mc:Fallback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129B7BFA-9173-F827-B474-D5F60E5D55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032" y="4225972"/>
                <a:ext cx="12192000" cy="2609817"/>
              </a:xfrm>
              <a:prstGeom prst="rect">
                <a:avLst/>
              </a:prstGeom>
              <a:blipFill>
                <a:blip r:embed="rId3"/>
                <a:stretch>
                  <a:fillRect l="-800" t="-163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0455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B2CD7218-EB51-826E-7CD6-ECE0805A9ED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36540" y="917067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ZoneTexte 2">
            <a:extLst>
              <a:ext uri="{FF2B5EF4-FFF2-40B4-BE49-F238E27FC236}">
                <a16:creationId xmlns:a16="http://schemas.microsoft.com/office/drawing/2014/main" id="{E598486F-AFDC-7660-0678-F5FAF629E5A8}"/>
              </a:ext>
            </a:extLst>
          </p:cNvPr>
          <p:cNvSpPr txBox="1"/>
          <p:nvPr/>
        </p:nvSpPr>
        <p:spPr>
          <a:xfrm>
            <a:off x="0" y="0"/>
            <a:ext cx="1219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Loi fondamentale de la statique des fluides</a:t>
            </a:r>
            <a:endParaRPr lang="fr-FR" sz="3200" dirty="0"/>
          </a:p>
        </p:txBody>
      </p:sp>
      <p:pic>
        <p:nvPicPr>
          <p:cNvPr id="4" name="image6.png">
            <a:extLst>
              <a:ext uri="{FF2B5EF4-FFF2-40B4-BE49-F238E27FC236}">
                <a16:creationId xmlns:a16="http://schemas.microsoft.com/office/drawing/2014/main" id="{31899004-CACF-24E9-92C2-0FA63D180D0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67029" y="884873"/>
            <a:ext cx="3948771" cy="5278183"/>
          </a:xfrm>
          <a:prstGeom prst="rect">
            <a:avLst/>
          </a:prstGeom>
        </p:spPr>
      </p:pic>
      <p:sp>
        <p:nvSpPr>
          <p:cNvPr id="6" name="Rectangle 1">
            <a:extLst>
              <a:ext uri="{FF2B5EF4-FFF2-40B4-BE49-F238E27FC236}">
                <a16:creationId xmlns:a16="http://schemas.microsoft.com/office/drawing/2014/main" id="{F4DA2108-8380-EA16-E7AC-34B688B41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31706"/>
            <a:ext cx="816702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La diff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rence de pression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=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kumimoji="0" lang="fr-FR" altLang="fr-FR" sz="2400" b="1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kumimoji="0" lang="fr-FR" altLang="fr-FR" sz="2400" b="1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entre deux points A et B du fluide s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par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s par une hauteur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h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=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fr-FR" altLang="fr-FR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z</a:t>
            </a:r>
            <a:r>
              <a:rPr kumimoji="0" lang="fr-FR" altLang="fr-FR" sz="2400" b="1" i="0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fr-FR" altLang="fr-FR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z</a:t>
            </a:r>
            <a:r>
              <a:rPr kumimoji="0" lang="fr-FR" altLang="fr-FR" sz="2400" b="1" i="0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est donn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e par la relation: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D4D5CF61-BABD-7E9D-67DB-D97C05775B52}"/>
                  </a:ext>
                </a:extLst>
              </p:cNvPr>
              <p:cNvSpPr txBox="1"/>
              <p:nvPr/>
            </p:nvSpPr>
            <p:spPr>
              <a:xfrm>
                <a:off x="0" y="2163682"/>
                <a:ext cx="8167029" cy="7211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fr-FR" sz="2800" b="1" smtClean="0">
                          <a:effectLst/>
                          <a:latin typeface="Symbol" panose="05050102010706020507" pitchFamily="18" charset="2"/>
                        </a:rPr>
                        <m:t>D</m:t>
                      </m:r>
                      <m:r>
                        <m:rPr>
                          <m:nor/>
                        </m:rPr>
                        <a:rPr lang="fr-FR" sz="2800" b="1" smtClean="0">
                          <a:effectLst/>
                          <a:latin typeface="Comic Sans MS" panose="030F0702030302020204" pitchFamily="66" charset="0"/>
                        </a:rPr>
                        <m:t>P</m:t>
                      </m:r>
                      <m:r>
                        <m:rPr>
                          <m:nor/>
                        </m:rPr>
                        <a:rPr lang="fr-FR" sz="2800" b="1" smtClean="0">
                          <a:effectLst/>
                          <a:latin typeface="Comic Sans MS" panose="030F0702030302020204" pitchFamily="66" charset="0"/>
                        </a:rPr>
                        <m:t> = </m:t>
                      </m:r>
                      <m:sSub>
                        <m:sSubPr>
                          <m:ctrlPr>
                            <a:rPr lang="fr-FR" sz="28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fr-FR" sz="2800" b="1">
                              <a:effectLst/>
                              <a:latin typeface="Comic Sans MS" panose="030F0702030302020204" pitchFamily="66" charset="0"/>
                            </a:rPr>
                            <m:t>P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fr-FR" sz="2800" b="1">
                              <a:effectLst/>
                              <a:latin typeface="Comic Sans MS" panose="030F0702030302020204" pitchFamily="66" charset="0"/>
                            </a:rPr>
                            <m:t>B</m:t>
                          </m:r>
                        </m:sub>
                      </m:sSub>
                      <m:r>
                        <a:rPr lang="fr-FR" sz="2800" b="1"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fr-FR" sz="2800" b="1">
                          <a:effectLst/>
                          <a:latin typeface="Comic Sans MS" panose="030F0702030302020204" pitchFamily="66" charset="0"/>
                        </a:rPr>
                        <m:t>− </m:t>
                      </m:r>
                      <m:sSub>
                        <m:sSubPr>
                          <m:ctrlPr>
                            <a:rPr lang="fr-FR" sz="28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fr-FR" sz="2800" b="1">
                              <a:effectLst/>
                              <a:latin typeface="Comic Sans MS" panose="030F0702030302020204" pitchFamily="66" charset="0"/>
                            </a:rPr>
                            <m:t>P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fr-FR" sz="2800" b="1">
                              <a:effectLst/>
                              <a:latin typeface="Comic Sans MS" panose="030F0702030302020204" pitchFamily="66" charset="0"/>
                            </a:rPr>
                            <m:t>A</m:t>
                          </m:r>
                        </m:sub>
                      </m:sSub>
                      <m:r>
                        <m:rPr>
                          <m:nor/>
                        </m:rPr>
                        <a:rPr lang="fr-FR" sz="2800" b="1">
                          <a:effectLst/>
                          <a:latin typeface="Comic Sans MS" panose="030F0702030302020204" pitchFamily="66" charset="0"/>
                        </a:rPr>
                        <m:t> = </m:t>
                      </m:r>
                      <m:r>
                        <m:rPr>
                          <m:nor/>
                        </m:rPr>
                        <a:rPr lang="fr-FR" sz="2800" b="1">
                          <a:effectLst/>
                          <a:latin typeface="Symbol" panose="05050102010706020507" pitchFamily="18" charset="2"/>
                        </a:rPr>
                        <m:t>r</m:t>
                      </m:r>
                      <m:r>
                        <m:rPr>
                          <m:nor/>
                        </m:rPr>
                        <a:rPr lang="fr-FR" sz="2800" b="1">
                          <a:effectLst/>
                          <a:latin typeface="Comic Sans MS" panose="030F0702030302020204" pitchFamily="66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fr-FR" sz="2800" b="1">
                          <a:effectLst/>
                          <a:latin typeface="Comic Sans MS" panose="030F0702030302020204" pitchFamily="66" charset="0"/>
                        </a:rPr>
                        <m:t>g</m:t>
                      </m:r>
                      <m:r>
                        <m:rPr>
                          <m:nor/>
                        </m:rPr>
                        <a:rPr lang="fr-FR" sz="2800" b="1">
                          <a:effectLst/>
                          <a:latin typeface="Comic Sans MS" panose="030F0702030302020204" pitchFamily="66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fr-FR" sz="2800" b="1">
                          <a:effectLst/>
                          <a:latin typeface="Comic Sans MS" panose="030F0702030302020204" pitchFamily="66" charset="0"/>
                        </a:rPr>
                        <m:t>h</m:t>
                      </m:r>
                      <m:r>
                        <m:rPr>
                          <m:nor/>
                        </m:rPr>
                        <a:rPr lang="fr-FR" sz="2800" b="1">
                          <a:effectLst/>
                          <a:latin typeface="Comic Sans MS" panose="030F0702030302020204" pitchFamily="66" charset="0"/>
                        </a:rPr>
                        <m:t> = </m:t>
                      </m:r>
                      <m:r>
                        <m:rPr>
                          <m:nor/>
                        </m:rPr>
                        <a:rPr lang="fr-FR" sz="2800" b="1">
                          <a:effectLst/>
                          <a:latin typeface="Symbol" panose="05050102010706020507" pitchFamily="18" charset="2"/>
                        </a:rPr>
                        <m:t>r</m:t>
                      </m:r>
                      <m:r>
                        <m:rPr>
                          <m:nor/>
                        </m:rPr>
                        <a:rPr lang="fr-FR" sz="2800" b="1">
                          <a:effectLst/>
                          <a:latin typeface="Comic Sans MS" panose="030F0702030302020204" pitchFamily="66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fr-FR" sz="2800" b="1">
                          <a:effectLst/>
                          <a:latin typeface="Comic Sans MS" panose="030F0702030302020204" pitchFamily="66" charset="0"/>
                        </a:rPr>
                        <m:t>g</m:t>
                      </m:r>
                      <m:r>
                        <m:rPr>
                          <m:nor/>
                        </m:rPr>
                        <a:rPr lang="fr-FR" sz="2800" b="1">
                          <a:effectLst/>
                          <a:latin typeface="Comic Sans MS" panose="030F0702030302020204" pitchFamily="66" charset="0"/>
                        </a:rPr>
                        <m:t>.(</m:t>
                      </m:r>
                      <m:sSub>
                        <m:sSubPr>
                          <m:ctrlPr>
                            <a:rPr lang="fr-FR" sz="28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fr-FR" sz="2800" b="1">
                              <a:effectLst/>
                              <a:latin typeface="Comic Sans MS" panose="030F0702030302020204" pitchFamily="66" charset="0"/>
                            </a:rPr>
                            <m:t>z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fr-FR" sz="2800" b="1">
                              <a:effectLst/>
                              <a:latin typeface="Comic Sans MS" panose="030F0702030302020204" pitchFamily="66" charset="0"/>
                            </a:rPr>
                            <m:t>B</m:t>
                          </m:r>
                        </m:sub>
                      </m:sSub>
                      <m:r>
                        <a:rPr lang="fr-FR" sz="2800" b="1"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fr-FR" sz="2800" b="1">
                          <a:effectLst/>
                          <a:latin typeface="Comic Sans MS" panose="030F0702030302020204" pitchFamily="66" charset="0"/>
                        </a:rPr>
                        <m:t>− </m:t>
                      </m:r>
                      <m:sSub>
                        <m:sSubPr>
                          <m:ctrlPr>
                            <a:rPr lang="fr-FR" sz="28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fr-FR" sz="2800" b="1">
                              <a:effectLst/>
                              <a:latin typeface="Comic Sans MS" panose="030F0702030302020204" pitchFamily="66" charset="0"/>
                            </a:rPr>
                            <m:t>z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fr-FR" sz="2800" b="1">
                              <a:effectLst/>
                              <a:latin typeface="Comic Sans MS" panose="030F0702030302020204" pitchFamily="66" charset="0"/>
                            </a:rPr>
                            <m:t>A</m:t>
                          </m:r>
                        </m:sub>
                      </m:sSub>
                      <m:r>
                        <m:rPr>
                          <m:nor/>
                        </m:rPr>
                        <a:rPr lang="fr-FR" sz="2800" b="1">
                          <a:effectLst/>
                          <a:latin typeface="Comic Sans MS" panose="030F0702030302020204" pitchFamily="66" charset="0"/>
                        </a:rPr>
                        <m:t>)</m:t>
                      </m:r>
                    </m:oMath>
                  </m:oMathPara>
                </a14:m>
                <a:endParaRPr lang="fr-FR" sz="2800" b="1" dirty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D4D5CF61-BABD-7E9D-67DB-D97C05775B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163682"/>
                <a:ext cx="8167029" cy="72115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ZoneTexte 9">
            <a:extLst>
              <a:ext uri="{FF2B5EF4-FFF2-40B4-BE49-F238E27FC236}">
                <a16:creationId xmlns:a16="http://schemas.microsoft.com/office/drawing/2014/main" id="{C45073A1-8982-18AA-0058-218AEE8B1E05}"/>
              </a:ext>
            </a:extLst>
          </p:cNvPr>
          <p:cNvSpPr txBox="1"/>
          <p:nvPr/>
        </p:nvSpPr>
        <p:spPr>
          <a:xfrm>
            <a:off x="1618488" y="2869321"/>
            <a:ext cx="6483096" cy="39460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b="1" dirty="0">
                <a:effectLst/>
                <a:latin typeface="Symbol" panose="05050102010706020507" pitchFamily="18" charset="2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P: Différence de pression (Pa)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: Pression au point A (Pa)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: Pression au point C (Pa)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b="1" dirty="0">
                <a:effectLst/>
                <a:latin typeface="Symbol" panose="05050102010706020507" pitchFamily="18" charset="2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: Masse volumique du fluide (kg/m3)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g: Intensité de la pesanteur (9,81 N/kg)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h: Hauteur entre les points A et B (m)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b="1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z</a:t>
            </a:r>
            <a:r>
              <a:rPr lang="fr-FR" sz="24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: Altitude du point A (m)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400" b="1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z</a:t>
            </a:r>
            <a:r>
              <a:rPr lang="fr-FR" sz="24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: altitude du point B (m)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436360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B2CD7218-EB51-826E-7CD6-ECE0805A9ED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36540" y="917067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" name="Image 1">
            <a:extLst>
              <a:ext uri="{FF2B5EF4-FFF2-40B4-BE49-F238E27FC236}">
                <a16:creationId xmlns:a16="http://schemas.microsoft.com/office/drawing/2014/main" id="{1E0008BF-8209-9DCA-BE3B-D242FC1C99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346" y="77787"/>
            <a:ext cx="5063500" cy="4229037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A1C15C36-85DB-DD91-0546-F2A1E1FB0ACF}"/>
              </a:ext>
            </a:extLst>
          </p:cNvPr>
          <p:cNvSpPr txBox="1"/>
          <p:nvPr/>
        </p:nvSpPr>
        <p:spPr>
          <a:xfrm>
            <a:off x="1524" y="475488"/>
            <a:ext cx="7033822" cy="25476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Si le point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se trouve à une profondeur supérieure à celle du point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, la pression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au point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sera supérieure à la pression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au point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La pression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au point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sera donc donnée par la relation: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D6AA085-9465-6017-4925-BBAE403745F7}"/>
              </a:ext>
            </a:extLst>
          </p:cNvPr>
          <p:cNvSpPr txBox="1"/>
          <p:nvPr/>
        </p:nvSpPr>
        <p:spPr>
          <a:xfrm>
            <a:off x="1524" y="3320225"/>
            <a:ext cx="7033822" cy="5291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fr-FR" sz="28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fr-FR" sz="2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= P</a:t>
            </a:r>
            <a:r>
              <a:rPr lang="fr-FR" sz="28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fr-FR" sz="2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+ </a:t>
            </a:r>
            <a:r>
              <a:rPr lang="fr-FR" sz="2800" b="1" dirty="0" err="1">
                <a:effectLst/>
                <a:latin typeface="Symbol" panose="05050102010706020507" pitchFamily="18" charset="2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fr-FR" sz="2800" b="1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.g.h</a:t>
            </a:r>
            <a:r>
              <a:rPr lang="fr-FR" sz="2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= P</a:t>
            </a:r>
            <a:r>
              <a:rPr lang="fr-FR" sz="28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fr-FR" sz="2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+ </a:t>
            </a:r>
            <a:r>
              <a:rPr lang="fr-FR" sz="2800" b="1" dirty="0" err="1">
                <a:effectLst/>
                <a:latin typeface="Symbol" panose="05050102010706020507" pitchFamily="18" charset="2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fr-FR" sz="2800" b="1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.g</a:t>
            </a:r>
            <a:r>
              <a:rPr lang="fr-FR" sz="2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.(</a:t>
            </a:r>
            <a:r>
              <a:rPr lang="fr-FR" sz="2800" b="1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z</a:t>
            </a:r>
            <a:r>
              <a:rPr lang="fr-FR" sz="28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fr-FR" sz="2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fr-FR" sz="2800" b="1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z</a:t>
            </a:r>
            <a:r>
              <a:rPr lang="fr-FR" sz="28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fr-FR" sz="2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fr-FR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19D6BD0-32F8-2C82-CF7B-E5E96B0787FD}"/>
              </a:ext>
            </a:extLst>
          </p:cNvPr>
          <p:cNvSpPr txBox="1"/>
          <p:nvPr/>
        </p:nvSpPr>
        <p:spPr>
          <a:xfrm>
            <a:off x="-22860" y="4654296"/>
            <a:ext cx="12214860" cy="8620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Par exemple dans de l'eau de masse volumique </a:t>
            </a:r>
            <a:r>
              <a:rPr lang="fr-FR" sz="2400" b="1" dirty="0">
                <a:effectLst/>
                <a:latin typeface="Symbol" panose="05050102010706020507" pitchFamily="18" charset="2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 = 1000 kg/m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, la pression à une profondeur de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h = 10 m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augmentera d'une valeur </a:t>
            </a:r>
            <a:r>
              <a:rPr lang="fr-FR" sz="2400" b="1" dirty="0">
                <a:effectLst/>
                <a:latin typeface="Symbol" panose="05050102010706020507" pitchFamily="18" charset="2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1AD1956B-F02A-6FAC-2133-6825BE49C983}"/>
              </a:ext>
            </a:extLst>
          </p:cNvPr>
          <p:cNvSpPr txBox="1"/>
          <p:nvPr/>
        </p:nvSpPr>
        <p:spPr>
          <a:xfrm>
            <a:off x="0" y="5741439"/>
            <a:ext cx="12214860" cy="5291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800" b="1" dirty="0">
                <a:effectLst/>
                <a:latin typeface="Symbol" panose="05050102010706020507" pitchFamily="18" charset="2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fr-FR" sz="2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P = P</a:t>
            </a:r>
            <a:r>
              <a:rPr lang="fr-FR" sz="28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fr-FR" sz="2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- P</a:t>
            </a:r>
            <a:r>
              <a:rPr lang="fr-FR" sz="28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fr-FR" sz="2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= </a:t>
            </a:r>
            <a:r>
              <a:rPr lang="fr-FR" sz="2800" b="1" dirty="0" err="1">
                <a:effectLst/>
                <a:latin typeface="Symbol" panose="05050102010706020507" pitchFamily="18" charset="2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fr-FR" sz="2800" b="1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.g.h</a:t>
            </a:r>
            <a:r>
              <a:rPr lang="fr-FR" sz="2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= 1000 × 9,81 × 10 = 98100 Pa = 981 hPa</a:t>
            </a:r>
            <a:endParaRPr lang="fr-F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337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>
            <a:extLst>
              <a:ext uri="{FF2B5EF4-FFF2-40B4-BE49-F238E27FC236}">
                <a16:creationId xmlns:a16="http://schemas.microsoft.com/office/drawing/2014/main" id="{F8FAEED9-1ECD-45F9-87A0-9394BAEAB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914400"/>
            <a:ext cx="5437187" cy="2057400"/>
          </a:xfrm>
        </p:spPr>
        <p:txBody>
          <a:bodyPr rtlCol="0"/>
          <a:lstStyle/>
          <a:p>
            <a:pPr algn="ctr" rtl="0"/>
            <a:r>
              <a:rPr lang="fr-FR" dirty="0">
                <a:latin typeface="Comic Sans MS" panose="030F0702030302020204" pitchFamily="66" charset="0"/>
              </a:rPr>
              <a:t>DESCRIPTION D'UN FLUIDE AU REPOS</a:t>
            </a:r>
          </a:p>
        </p:txBody>
      </p:sp>
      <p:sp>
        <p:nvSpPr>
          <p:cNvPr id="23" name="Sous-titre 22">
            <a:extLst>
              <a:ext uri="{FF2B5EF4-FFF2-40B4-BE49-F238E27FC236}">
                <a16:creationId xmlns:a16="http://schemas.microsoft.com/office/drawing/2014/main" id="{8E5E4638-9BCB-4C2E-914F-CC868E202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4285638"/>
            <a:ext cx="5437187" cy="1167084"/>
          </a:xfrm>
        </p:spPr>
        <p:txBody>
          <a:bodyPr rtlCol="0"/>
          <a:lstStyle/>
          <a:p>
            <a:pPr algn="ctr" rtl="0"/>
            <a:r>
              <a:rPr lang="fr-FR" dirty="0">
                <a:latin typeface="Comic Sans MS" panose="030F0702030302020204" pitchFamily="66" charset="0"/>
              </a:rPr>
              <a:t>Prof-TC</a:t>
            </a:r>
          </a:p>
          <a:p>
            <a:pPr algn="ctr" rtl="0"/>
            <a:r>
              <a:rPr lang="fr-FR" dirty="0">
                <a:latin typeface="Comic Sans MS" panose="030F0702030302020204" pitchFamily="66" charset="0"/>
              </a:rPr>
              <a:t>www.prof-tc.fr</a:t>
            </a:r>
          </a:p>
        </p:txBody>
      </p:sp>
      <p:pic>
        <p:nvPicPr>
          <p:cNvPr id="27" name="Espace réservé d’image 26" descr="Arrière-plan numérique Point de données">
            <a:extLst>
              <a:ext uri="{FF2B5EF4-FFF2-40B4-BE49-F238E27FC236}">
                <a16:creationId xmlns:a16="http://schemas.microsoft.com/office/drawing/2014/main" id="{9E660784-34E2-4CDA-926A-DDD6AAF35046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56248" y="548640"/>
            <a:ext cx="5084064" cy="2880360"/>
          </a:xfrm>
        </p:spPr>
      </p:pic>
      <p:pic>
        <p:nvPicPr>
          <p:cNvPr id="33" name="Espace réservé d’image 32" descr="Arrière-plan numérique Point de données">
            <a:extLst>
              <a:ext uri="{FF2B5EF4-FFF2-40B4-BE49-F238E27FC236}">
                <a16:creationId xmlns:a16="http://schemas.microsoft.com/office/drawing/2014/main" id="{48106962-23C6-4DFE-BB3A-E5FFF03F38CE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56248" y="3429000"/>
            <a:ext cx="5084064" cy="2880360"/>
          </a:xfrm>
        </p:spPr>
      </p:pic>
    </p:spTree>
    <p:extLst>
      <p:ext uri="{BB962C8B-B14F-4D97-AF65-F5344CB8AC3E}">
        <p14:creationId xmlns:p14="http://schemas.microsoft.com/office/powerpoint/2010/main" val="3247798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B2CD7218-EB51-826E-7CD6-ECE0805A9ED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36540" y="917067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ZoneTexte 3">
            <a:extLst>
              <a:ext uri="{FF2B5EF4-FFF2-40B4-BE49-F238E27FC236}">
                <a16:creationId xmlns:a16="http://schemas.microsoft.com/office/drawing/2014/main" id="{4B5601B8-2E0E-5703-B931-E2927A688332}"/>
              </a:ext>
            </a:extLst>
          </p:cNvPr>
          <p:cNvSpPr txBox="1"/>
          <p:nvPr/>
        </p:nvSpPr>
        <p:spPr>
          <a:xfrm>
            <a:off x="0" y="0"/>
            <a:ext cx="12192000" cy="5947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32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Les fluides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E473FC1-4E7A-C683-F877-0DFA852F9B8B}"/>
              </a:ext>
            </a:extLst>
          </p:cNvPr>
          <p:cNvSpPr txBox="1"/>
          <p:nvPr/>
        </p:nvSpPr>
        <p:spPr>
          <a:xfrm>
            <a:off x="0" y="597816"/>
            <a:ext cx="12192000" cy="6016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Un fluide est un corps susceptible de s’écouler. Il est déformable et n’a pas de forme propre. Il prend la forme du récipient qui le contient.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On distingue deux types de fluide: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Les gaz occupent tout le volume qui est disponible, on peut aussi les comprimer, faire changer leur volume.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Les liquides ont un volume constant, ils sont incompressibles, il n’est pas possible de faire changer leur volume.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Les gaz et les liquides sont des fluides. On remarquera que la notion de fluide dépend de l’échelle de temps considérée: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Si le déplacement est très rapide, un impact sur l’eau aura les mêmes conséquences funestes qu’un impact sur un sol dur.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A l’opposé, une roche soumise à une forte pression et forte température dans le sous-sol terrestre aura un comportement d’un fluide sur une échelle de temps géologique.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562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B2CD7218-EB51-826E-7CD6-ECE0805A9ED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36540" y="917067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ZoneTexte 2">
            <a:extLst>
              <a:ext uri="{FF2B5EF4-FFF2-40B4-BE49-F238E27FC236}">
                <a16:creationId xmlns:a16="http://schemas.microsoft.com/office/drawing/2014/main" id="{5D382EFE-FE09-6AC4-A23E-054095B9E89F}"/>
              </a:ext>
            </a:extLst>
          </p:cNvPr>
          <p:cNvSpPr txBox="1"/>
          <p:nvPr/>
        </p:nvSpPr>
        <p:spPr>
          <a:xfrm>
            <a:off x="0" y="0"/>
            <a:ext cx="1219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Description microscopique</a:t>
            </a:r>
            <a:endParaRPr lang="fr-FR" sz="3200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F34CBEB-925B-4A53-5475-437B87CF6478}"/>
              </a:ext>
            </a:extLst>
          </p:cNvPr>
          <p:cNvSpPr txBox="1"/>
          <p:nvPr/>
        </p:nvSpPr>
        <p:spPr>
          <a:xfrm>
            <a:off x="7620" y="1446403"/>
            <a:ext cx="6435852" cy="33379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A l’état liquide, les particules sont proches les unes des autres et peuvent facilement se déplacer les unes par rapport aux autres.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A l’état gazeux, les particules sont éloignées les unes des autres et sont en mouvement désordonné les unes par rapport aux autres.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9B2A3A4-E2BE-B6EF-ABD0-CF9F9D6A6121}"/>
              </a:ext>
            </a:extLst>
          </p:cNvPr>
          <p:cNvSpPr txBox="1"/>
          <p:nvPr/>
        </p:nvSpPr>
        <p:spPr>
          <a:xfrm>
            <a:off x="1524" y="5206444"/>
            <a:ext cx="12190476" cy="12595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Dans un fluide, les entités qui le compose ont un mouvement d’agitation permanent ce qui explique qu’un fluide puisse se déformer facilement et qu’un gaz occupe tout le volume mis à sa disposition.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age 7" descr="Les états de la matière : cours 5e (et 4e, 3e) - Physique-chimie">
            <a:extLst>
              <a:ext uri="{FF2B5EF4-FFF2-40B4-BE49-F238E27FC236}">
                <a16:creationId xmlns:a16="http://schemas.microsoft.com/office/drawing/2014/main" id="{F68D87F5-CEA1-041F-4BA2-0342B23F373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99" t="20387" r="12749" b="11458"/>
          <a:stretch/>
        </p:blipFill>
        <p:spPr bwMode="auto">
          <a:xfrm>
            <a:off x="6595872" y="1595425"/>
            <a:ext cx="5588508" cy="28802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432675E1-B6EC-220C-26E8-08D726C682CF}"/>
              </a:ext>
            </a:extLst>
          </p:cNvPr>
          <p:cNvSpPr txBox="1"/>
          <p:nvPr/>
        </p:nvSpPr>
        <p:spPr>
          <a:xfrm>
            <a:off x="0" y="683919"/>
            <a:ext cx="12190476" cy="4691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On décrit le fluide comme étant un ensemble désordonné de molécules ou atomes. 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062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B2CD7218-EB51-826E-7CD6-ECE0805A9ED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36540" y="917067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ZoneTexte 2">
            <a:extLst>
              <a:ext uri="{FF2B5EF4-FFF2-40B4-BE49-F238E27FC236}">
                <a16:creationId xmlns:a16="http://schemas.microsoft.com/office/drawing/2014/main" id="{B591AF3F-C2F7-2F42-DD27-DBDC9168DB6D}"/>
              </a:ext>
            </a:extLst>
          </p:cNvPr>
          <p:cNvSpPr txBox="1"/>
          <p:nvPr/>
        </p:nvSpPr>
        <p:spPr>
          <a:xfrm>
            <a:off x="0" y="0"/>
            <a:ext cx="1219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Description macroscopique - Masse volumique</a:t>
            </a:r>
            <a:endParaRPr lang="fr-FR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au 3">
                <a:extLst>
                  <a:ext uri="{FF2B5EF4-FFF2-40B4-BE49-F238E27FC236}">
                    <a16:creationId xmlns:a16="http://schemas.microsoft.com/office/drawing/2014/main" id="{982400D3-C2EC-9C4B-0EE3-A71868CBA69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59125164"/>
                  </p:ext>
                </p:extLst>
              </p:nvPr>
            </p:nvGraphicFramePr>
            <p:xfrm>
              <a:off x="2109978" y="1672397"/>
              <a:ext cx="7972044" cy="135597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895422">
                      <a:extLst>
                        <a:ext uri="{9D8B030D-6E8A-4147-A177-3AD203B41FA5}">
                          <a16:colId xmlns:a16="http://schemas.microsoft.com/office/drawing/2014/main" val="771633768"/>
                        </a:ext>
                      </a:extLst>
                    </a:gridCol>
                    <a:gridCol w="6076622">
                      <a:extLst>
                        <a:ext uri="{9D8B030D-6E8A-4147-A177-3AD203B41FA5}">
                          <a16:colId xmlns:a16="http://schemas.microsoft.com/office/drawing/2014/main" val="2890324693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fr-FR" sz="3200">
                                    <a:effectLst/>
                                    <a:latin typeface="Symbol" panose="05050102010706020507" pitchFamily="18" charset="2"/>
                                  </a:rPr>
                                  <m:t>r</m:t>
                                </m:r>
                                <m:r>
                                  <m:rPr>
                                    <m:nor/>
                                  </m:rPr>
                                  <a:rPr lang="fr-FR" sz="3200">
                                    <a:effectLst/>
                                    <a:latin typeface="Comic Sans MS" panose="030F0702030302020204" pitchFamily="66" charset="0"/>
                                  </a:rPr>
                                  <m:t> = </m:t>
                                </m:r>
                                <m:f>
                                  <m:fPr>
                                    <m:ctrlPr>
                                      <a:rPr lang="fr-FR" sz="3200">
                                        <a:effectLst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lang="fr-FR" sz="3200">
                                        <a:effectLst/>
                                        <a:latin typeface="Comic Sans MS" panose="030F0702030302020204" pitchFamily="66" charset="0"/>
                                      </a:rPr>
                                      <m:t>m</m:t>
                                    </m:r>
                                  </m:num>
                                  <m:den>
                                    <m:r>
                                      <m:rPr>
                                        <m:nor/>
                                      </m:rPr>
                                      <a:rPr lang="fr-FR" sz="3200">
                                        <a:effectLst/>
                                        <a:latin typeface="Comic Sans MS" panose="030F0702030302020204" pitchFamily="66" charset="0"/>
                                      </a:rPr>
                                      <m:t>V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2400" dirty="0"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fr-FR" sz="2400" smtClean="0">
                                  <a:effectLst/>
                                  <a:latin typeface="Symbol" panose="05050102010706020507" pitchFamily="18" charset="2"/>
                                </a:rPr>
                                <m:t>r</m:t>
                              </m:r>
                            </m:oMath>
                          </a14:m>
                          <a:r>
                            <a:rPr lang="fr-FR" sz="2400" dirty="0">
                              <a:effectLst/>
                              <a:latin typeface="Comic Sans MS" panose="030F0702030302020204" pitchFamily="66" charset="0"/>
                            </a:rPr>
                            <a:t>: Masse volumique du fluide (kg/m</a:t>
                          </a:r>
                          <a:r>
                            <a:rPr lang="fr-FR" sz="2400" baseline="30000" dirty="0">
                              <a:effectLst/>
                              <a:latin typeface="Comic Sans MS" panose="030F0702030302020204" pitchFamily="66" charset="0"/>
                            </a:rPr>
                            <a:t>3</a:t>
                          </a:r>
                          <a:r>
                            <a:rPr lang="fr-FR" sz="2400" dirty="0">
                              <a:effectLst/>
                              <a:latin typeface="Comic Sans MS" panose="030F0702030302020204" pitchFamily="66" charset="0"/>
                            </a:rPr>
                            <a:t>)</a:t>
                          </a:r>
                        </a:p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2400" dirty="0">
                              <a:effectLst/>
                              <a:latin typeface="Comic Sans MS" panose="030F0702030302020204" pitchFamily="66" charset="0"/>
                            </a:rPr>
                            <a:t>m: Masse du fluide (kg)</a:t>
                          </a:r>
                        </a:p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2400" dirty="0">
                              <a:effectLst/>
                              <a:latin typeface="Comic Sans MS" panose="030F0702030302020204" pitchFamily="66" charset="0"/>
                            </a:rPr>
                            <a:t>V: Volume du fluide (m</a:t>
                          </a:r>
                          <a:r>
                            <a:rPr lang="fr-FR" sz="2400" baseline="30000" dirty="0">
                              <a:effectLst/>
                              <a:latin typeface="Comic Sans MS" panose="030F0702030302020204" pitchFamily="66" charset="0"/>
                            </a:rPr>
                            <a:t>3</a:t>
                          </a:r>
                          <a:r>
                            <a:rPr lang="fr-FR" sz="2400" dirty="0">
                              <a:effectLst/>
                              <a:latin typeface="Comic Sans MS" panose="030F0702030302020204" pitchFamily="66" charset="0"/>
                            </a:rPr>
                            <a:t>)</a:t>
                          </a:r>
                          <a:endParaRPr lang="fr-FR" sz="2400" dirty="0"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6482634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au 3">
                <a:extLst>
                  <a:ext uri="{FF2B5EF4-FFF2-40B4-BE49-F238E27FC236}">
                    <a16:creationId xmlns:a16="http://schemas.microsoft.com/office/drawing/2014/main" id="{982400D3-C2EC-9C4B-0EE3-A71868CBA69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59125164"/>
                  </p:ext>
                </p:extLst>
              </p:nvPr>
            </p:nvGraphicFramePr>
            <p:xfrm>
              <a:off x="2109978" y="1672397"/>
              <a:ext cx="7972044" cy="135597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895422">
                      <a:extLst>
                        <a:ext uri="{9D8B030D-6E8A-4147-A177-3AD203B41FA5}">
                          <a16:colId xmlns:a16="http://schemas.microsoft.com/office/drawing/2014/main" val="771633768"/>
                        </a:ext>
                      </a:extLst>
                    </a:gridCol>
                    <a:gridCol w="6076622">
                      <a:extLst>
                        <a:ext uri="{9D8B030D-6E8A-4147-A177-3AD203B41FA5}">
                          <a16:colId xmlns:a16="http://schemas.microsoft.com/office/drawing/2014/main" val="2890324693"/>
                        </a:ext>
                      </a:extLst>
                    </a:gridCol>
                  </a:tblGrid>
                  <a:tr h="1355979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6278" r="-320579" b="-139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1194" t="-6278" b="-1390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6482634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Rectangle 1">
            <a:extLst>
              <a:ext uri="{FF2B5EF4-FFF2-40B4-BE49-F238E27FC236}">
                <a16:creationId xmlns:a16="http://schemas.microsoft.com/office/drawing/2014/main" id="{9EA047FF-5885-DCF7-4136-18F849E12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90004"/>
            <a:ext cx="121920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La masse volumique </a:t>
            </a:r>
            <a:r>
              <a:rPr kumimoji="0" lang="fr-FR" alt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d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un fluide est le coefficient de proportionnalit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entre sa masse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et son volume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V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2F6E216-CF01-87AD-28F6-03D1D43F1CED}"/>
              </a:ext>
            </a:extLst>
          </p:cNvPr>
          <p:cNvSpPr txBox="1"/>
          <p:nvPr/>
        </p:nvSpPr>
        <p:spPr>
          <a:xfrm>
            <a:off x="0" y="3218217"/>
            <a:ext cx="12192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La masse volumique d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pend beaucoup de la pression et de la temp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rature pour un gaz.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D6498A07-4ABB-C535-0BA9-D186DE3A57C5}"/>
              </a:ext>
            </a:extLst>
          </p:cNvPr>
          <p:cNvSpPr txBox="1"/>
          <p:nvPr/>
        </p:nvSpPr>
        <p:spPr>
          <a:xfrm>
            <a:off x="0" y="4165903"/>
            <a:ext cx="12192000" cy="8643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La masse volumique des liquides est supérieure à celle des gaz.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La masse volumique diminue lorsque la température augmente.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560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B2CD7218-EB51-826E-7CD6-ECE0805A9ED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36540" y="917067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4728A339-BF6C-1218-08ED-367AF8AD50FC}"/>
              </a:ext>
            </a:extLst>
          </p:cNvPr>
          <p:cNvSpPr txBox="1"/>
          <p:nvPr/>
        </p:nvSpPr>
        <p:spPr>
          <a:xfrm>
            <a:off x="0" y="0"/>
            <a:ext cx="1219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Description macroscopique - Température</a:t>
            </a:r>
            <a:endParaRPr lang="fr-FR" sz="3200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40BFE13-49D4-76CC-E9CA-65A134E80FD9}"/>
              </a:ext>
            </a:extLst>
          </p:cNvPr>
          <p:cNvSpPr txBox="1"/>
          <p:nvPr/>
        </p:nvSpPr>
        <p:spPr>
          <a:xfrm>
            <a:off x="0" y="584775"/>
            <a:ext cx="12192000" cy="54546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La température d’un gaz ou d’un liquide que l'on mesure représente l’énergie cinétique moyenne que possèdent les entités composant ce fluide et qui ont un mouvement d’agitation permanent.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Si la température augmente, cela signifie qu’au niveau microscopie, les entités ont acquis plus d’énergie cinétique.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Par exemple, à température ambiante, les molécules de gaz de l’atmosphère, diazote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et dioxygène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, ont une vitesse d’environ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v = 500 m.s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−1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. Si la température augmente, cette vitesse augmente aussi.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La température, notée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, est une grandeur macroscopique liée à l’agitation des particules qui a lieu à l’état microscopique. Elle s’exprime en en kelvins: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32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T (en K) = θ (en °C) + 273,15</a:t>
            </a:r>
            <a:endParaRPr lang="fr-F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497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B2CD7218-EB51-826E-7CD6-ECE0805A9ED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36540" y="917067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C5A9BB39-4268-7A16-7DD8-234C3EC8E812}"/>
              </a:ext>
            </a:extLst>
          </p:cNvPr>
          <p:cNvSpPr txBox="1"/>
          <p:nvPr/>
        </p:nvSpPr>
        <p:spPr>
          <a:xfrm>
            <a:off x="0" y="0"/>
            <a:ext cx="1219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Description macroscopique - </a:t>
            </a:r>
            <a:r>
              <a:rPr lang="fr-FR" sz="32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Pression</a:t>
            </a:r>
            <a:endParaRPr lang="fr-FR" sz="3200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4904106-541E-FF6C-4D42-71214ECE4989}"/>
              </a:ext>
            </a:extLst>
          </p:cNvPr>
          <p:cNvSpPr txBox="1"/>
          <p:nvPr/>
        </p:nvSpPr>
        <p:spPr>
          <a:xfrm>
            <a:off x="0" y="584775"/>
            <a:ext cx="7653528" cy="38091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La pression, notée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, est définie en tout point du fluide et son unité est le Pascal (Pa).</a:t>
            </a:r>
          </a:p>
          <a:p>
            <a:pPr algn="just"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Elle traduit la poussée que le fluide exerce sur les parois du récipient du fait des chocs répétés des molécules contre les parois.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En météorologie on utilise comme unité l’hectopascal (1 hPa = 100 Pa)</a:t>
            </a:r>
            <a:r>
              <a:rPr lang="fr-FR" sz="2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fr-F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En plongée sous-marine on utilise comme unité le bar (1 bar = 10</a:t>
            </a:r>
            <a:r>
              <a:rPr lang="fr-FR" sz="2400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Pa).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7BFBFEA-3BF1-0C66-D31B-38DBAFF55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8958" y="698627"/>
            <a:ext cx="4367611" cy="3434461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919411AA-4D36-F525-652F-1B4B473B2C17}"/>
              </a:ext>
            </a:extLst>
          </p:cNvPr>
          <p:cNvSpPr txBox="1"/>
          <p:nvPr/>
        </p:nvSpPr>
        <p:spPr>
          <a:xfrm>
            <a:off x="0" y="4603759"/>
            <a:ext cx="12192000" cy="18598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Dans le vide absolu la pression a une valeur de </a:t>
            </a:r>
            <a:r>
              <a:rPr lang="fr-FR" sz="2400" b="1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fr-FR" sz="24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vide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= 0 Pa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La pression absolue </a:t>
            </a:r>
            <a:r>
              <a:rPr lang="fr-FR" sz="2400" b="1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fr-FR" sz="24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abs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est la pression mesurée par rapport au vide.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La pression atmosphérique au niveau de la mer dans des conditions normales a une valeur de </a:t>
            </a:r>
            <a:r>
              <a:rPr lang="fr-FR" sz="2400" b="1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fr-FR" sz="24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atm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 = 1013 hPa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environ.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90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B2CD7218-EB51-826E-7CD6-ECE0805A9ED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36540" y="917067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" name="Image 1" descr="Calculer la pression subie par un plongeur (plongée sous-marine)">
            <a:extLst>
              <a:ext uri="{FF2B5EF4-FFF2-40B4-BE49-F238E27FC236}">
                <a16:creationId xmlns:a16="http://schemas.microsoft.com/office/drawing/2014/main" id="{CE654DA5-D255-3B74-0348-127845B729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364" y="297180"/>
            <a:ext cx="4780620" cy="626364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01188557-C8C1-3B30-9571-9DA2B31CD658}"/>
              </a:ext>
            </a:extLst>
          </p:cNvPr>
          <p:cNvSpPr txBox="1"/>
          <p:nvPr/>
        </p:nvSpPr>
        <p:spPr>
          <a:xfrm>
            <a:off x="0" y="1368980"/>
            <a:ext cx="7281840" cy="41200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La pression hydrostatique </a:t>
            </a:r>
            <a:r>
              <a:rPr lang="fr-FR" sz="2400" b="1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fr-FR" sz="24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hydro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est la part de la pression due uniquement à la pression exercée par l’eau.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Il s’agit d’une pression relative mesurée par rapport à la pression atmosphérique.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Par exemple, à la surface de l’eau, le plongeur est à la pression atmosphérique (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P = 1 bar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) et la pression hydrostatique augmente avec la profondeur.</a:t>
            </a:r>
          </a:p>
          <a:p>
            <a:pPr algn="just"/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Elle augmente de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1 bar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tous les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10 m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661557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B2CD7218-EB51-826E-7CD6-ECE0805A9ED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36540" y="917067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AE90366E-1572-D389-7489-B7202CF8985E}"/>
              </a:ext>
            </a:extLst>
          </p:cNvPr>
          <p:cNvSpPr txBox="1"/>
          <p:nvPr/>
        </p:nvSpPr>
        <p:spPr>
          <a:xfrm>
            <a:off x="0" y="0"/>
            <a:ext cx="1219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Description macroscopique - Force de p</a:t>
            </a:r>
            <a:r>
              <a:rPr lang="fr-FR" sz="32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ression</a:t>
            </a:r>
            <a:endParaRPr lang="fr-FR" sz="3200" dirty="0"/>
          </a:p>
        </p:txBody>
      </p:sp>
      <p:pic>
        <p:nvPicPr>
          <p:cNvPr id="3" name="Image 2" descr="Description d'un fluide au repos - Cours - Manuel numérique max Belin">
            <a:extLst>
              <a:ext uri="{FF2B5EF4-FFF2-40B4-BE49-F238E27FC236}">
                <a16:creationId xmlns:a16="http://schemas.microsoft.com/office/drawing/2014/main" id="{CDE6EFEE-3979-05B4-0926-3116F033D8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76"/>
          <a:stretch/>
        </p:blipFill>
        <p:spPr bwMode="auto">
          <a:xfrm>
            <a:off x="8991266" y="713296"/>
            <a:ext cx="3014298" cy="36758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8D22BFBD-8056-6DF2-DDE1-215D22DD8E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6479" y="4730306"/>
            <a:ext cx="5539086" cy="198139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2FFA7A13-8DF0-39E9-4DFA-AA2B3FFA3B32}"/>
              </a:ext>
            </a:extLst>
          </p:cNvPr>
          <p:cNvSpPr txBox="1"/>
          <p:nvPr/>
        </p:nvSpPr>
        <p:spPr>
          <a:xfrm>
            <a:off x="0" y="667576"/>
            <a:ext cx="899126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La force pressante exercée par n’importe quel fluide (liquide ou gaz) sur une paroi avec laquelle il est en contact est toujours perpendiculaire à cette paroi (direction de la force) et dirigée vers l’extérieur (sens de la force).</a:t>
            </a:r>
            <a:endParaRPr lang="fr-FR" sz="2400" dirty="0"/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46BEC5FC-89C9-4CDC-4DB5-636E9C42FF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874450"/>
              </p:ext>
            </p:extLst>
          </p:nvPr>
        </p:nvGraphicFramePr>
        <p:xfrm>
          <a:off x="1329515" y="2370835"/>
          <a:ext cx="6475445" cy="15480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8299">
                  <a:extLst>
                    <a:ext uri="{9D8B030D-6E8A-4147-A177-3AD203B41FA5}">
                      <a16:colId xmlns:a16="http://schemas.microsoft.com/office/drawing/2014/main" val="442567415"/>
                    </a:ext>
                  </a:extLst>
                </a:gridCol>
                <a:gridCol w="4577146">
                  <a:extLst>
                    <a:ext uri="{9D8B030D-6E8A-4147-A177-3AD203B41FA5}">
                      <a16:colId xmlns:a16="http://schemas.microsoft.com/office/drawing/2014/main" val="22058032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>
                          <a:effectLst/>
                          <a:latin typeface="Comic Sans MS" panose="030F0702030302020204" pitchFamily="66" charset="0"/>
                        </a:rPr>
                        <a:t>F = P.S</a:t>
                      </a:r>
                      <a:endParaRPr lang="fr-FR" sz="28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  <a:latin typeface="Comic Sans MS" panose="030F0702030302020204" pitchFamily="66" charset="0"/>
                        </a:rPr>
                        <a:t>F: Force pressante (N)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  <a:latin typeface="Comic Sans MS" panose="030F0702030302020204" pitchFamily="66" charset="0"/>
                        </a:rPr>
                        <a:t>P: Pression du fluide (Pa)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  <a:latin typeface="Comic Sans MS" panose="030F0702030302020204" pitchFamily="66" charset="0"/>
                        </a:rPr>
                        <a:t>S: Surface (m</a:t>
                      </a:r>
                      <a:r>
                        <a:rPr lang="fr-FR" sz="2800" baseline="30000" dirty="0"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  <a:r>
                        <a:rPr lang="fr-FR" sz="2800" dirty="0">
                          <a:effectLst/>
                          <a:latin typeface="Comic Sans MS" panose="030F0702030302020204" pitchFamily="66" charset="0"/>
                        </a:rPr>
                        <a:t>)</a:t>
                      </a:r>
                      <a:endParaRPr lang="fr-FR" sz="28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7144619"/>
                  </a:ext>
                </a:extLst>
              </a:tr>
            </a:tbl>
          </a:graphicData>
        </a:graphic>
      </p:graphicFrame>
      <p:sp>
        <p:nvSpPr>
          <p:cNvPr id="10" name="Rectangle 2">
            <a:extLst>
              <a:ext uri="{FF2B5EF4-FFF2-40B4-BE49-F238E27FC236}">
                <a16:creationId xmlns:a16="http://schemas.microsoft.com/office/drawing/2014/main" id="{B00D234A-AA69-2B48-8F5B-B0C130E9FA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7238" y="37131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13C4D0ED-6858-37D2-189C-3F885412842C}"/>
              </a:ext>
            </a:extLst>
          </p:cNvPr>
          <p:cNvSpPr txBox="1"/>
          <p:nvPr/>
        </p:nvSpPr>
        <p:spPr>
          <a:xfrm>
            <a:off x="0" y="5039587"/>
            <a:ext cx="6441658" cy="12595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Un vérin utilise un fluide à la pression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pour exercer sur un piston de surface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une force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F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692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B2CD7218-EB51-826E-7CD6-ECE0805A9ED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36540" y="917067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ZoneTexte 2">
            <a:extLst>
              <a:ext uri="{FF2B5EF4-FFF2-40B4-BE49-F238E27FC236}">
                <a16:creationId xmlns:a16="http://schemas.microsoft.com/office/drawing/2014/main" id="{08BA632E-BC1D-86AA-19C5-583915A5CF28}"/>
              </a:ext>
            </a:extLst>
          </p:cNvPr>
          <p:cNvSpPr txBox="1"/>
          <p:nvPr/>
        </p:nvSpPr>
        <p:spPr>
          <a:xfrm>
            <a:off x="2286" y="0"/>
            <a:ext cx="121897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Loi de Boyle Mariotte</a:t>
            </a:r>
            <a:endParaRPr lang="fr-FR" sz="3200" dirty="0"/>
          </a:p>
        </p:txBody>
      </p:sp>
      <p:pic>
        <p:nvPicPr>
          <p:cNvPr id="4" name="image5.png">
            <a:extLst>
              <a:ext uri="{FF2B5EF4-FFF2-40B4-BE49-F238E27FC236}">
                <a16:creationId xmlns:a16="http://schemas.microsoft.com/office/drawing/2014/main" id="{70080906-0D2D-3597-C5B1-C60896F8318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6523" y="652144"/>
            <a:ext cx="4682003" cy="3993007"/>
          </a:xfrm>
          <a:prstGeom prst="rect">
            <a:avLst/>
          </a:prstGeom>
        </p:spPr>
      </p:pic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4A409A3C-305E-D569-9E72-866501392A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375771"/>
              </p:ext>
            </p:extLst>
          </p:nvPr>
        </p:nvGraphicFramePr>
        <p:xfrm>
          <a:off x="113474" y="2887554"/>
          <a:ext cx="7207959" cy="8630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0774">
                  <a:extLst>
                    <a:ext uri="{9D8B030D-6E8A-4147-A177-3AD203B41FA5}">
                      <a16:colId xmlns:a16="http://schemas.microsoft.com/office/drawing/2014/main" val="907604709"/>
                    </a:ext>
                  </a:extLst>
                </a:gridCol>
                <a:gridCol w="5337185">
                  <a:extLst>
                    <a:ext uri="{9D8B030D-6E8A-4147-A177-3AD203B41FA5}">
                      <a16:colId xmlns:a16="http://schemas.microsoft.com/office/drawing/2014/main" val="26425882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  <a:latin typeface="Comic Sans MS" panose="030F0702030302020204" pitchFamily="66" charset="0"/>
                        </a:rPr>
                        <a:t>P.V = </a:t>
                      </a:r>
                      <a:r>
                        <a:rPr lang="fr-FR" sz="2800" dirty="0" err="1">
                          <a:effectLst/>
                          <a:latin typeface="Comic Sans MS" panose="030F0702030302020204" pitchFamily="66" charset="0"/>
                        </a:rPr>
                        <a:t>Cte</a:t>
                      </a:r>
                      <a:endParaRPr lang="fr-FR" sz="28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</a:rPr>
                        <a:t>P: Pression du gaz (Pa)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</a:rPr>
                        <a:t>V: Volume occupé par le gaz (m</a:t>
                      </a:r>
                      <a:r>
                        <a:rPr lang="fr-FR" sz="2400" baseline="30000" dirty="0">
                          <a:effectLst/>
                          <a:latin typeface="Comic Sans MS" panose="030F0702030302020204" pitchFamily="66" charset="0"/>
                        </a:rPr>
                        <a:t>3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</a:rPr>
                        <a:t>)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019528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ED30D146-CDDC-C03B-762A-7357A45A4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5372"/>
            <a:ext cx="7396523" cy="2041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Un gaz parfait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à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une temp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rature donn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e constante ob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it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à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une relation simple entre sa pression P et son volume occup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V.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La relation de Boyle Mariotte pour les gaz parfaits est: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3215F3D-1486-9A99-3802-9A5AD2E01409}"/>
              </a:ext>
            </a:extLst>
          </p:cNvPr>
          <p:cNvSpPr txBox="1"/>
          <p:nvPr/>
        </p:nvSpPr>
        <p:spPr>
          <a:xfrm>
            <a:off x="0" y="5168111"/>
            <a:ext cx="12192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temp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rature constante et pour une quantit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de mati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è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re donn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e, le produit de la pression par le volume reste constant.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597F782-EC06-6175-8D4B-4ED13E6527A4}"/>
              </a:ext>
            </a:extLst>
          </p:cNvPr>
          <p:cNvSpPr txBox="1"/>
          <p:nvPr/>
        </p:nvSpPr>
        <p:spPr>
          <a:xfrm>
            <a:off x="-1" y="4062828"/>
            <a:ext cx="732143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Cette relation s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applique aux fluides compressibles donc aux gaz.</a:t>
            </a:r>
          </a:p>
        </p:txBody>
      </p:sp>
    </p:spTree>
    <p:extLst>
      <p:ext uri="{BB962C8B-B14F-4D97-AF65-F5344CB8AC3E}">
        <p14:creationId xmlns:p14="http://schemas.microsoft.com/office/powerpoint/2010/main" val="500969892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Walbaum Display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4514806.tgt.Office_50301108_TF33713516_Win32_OJ112196127.potx" id="{22996B42-D21B-4B21-8A2E-2EFD633A6008}" vid="{A1A70CD2-AB8C-4833-8F02-56C7A9672AB5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E4876F9-7AE1-498D-B8FE-1E3AD703D2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0811A92-D464-4AC4-A396-BA73B10CEEA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904751AB-E840-446F-8D49-E697067EC887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{31915EBF-C4B5-45D0-BD6E-FCB0B018A46C}tf33713516_win32</Template>
  <TotalTime>1654</TotalTime>
  <Words>1229</Words>
  <Application>Microsoft Office PowerPoint</Application>
  <PresentationFormat>Grand écran</PresentationFormat>
  <Paragraphs>85</Paragraphs>
  <Slides>13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Cambria Math</vt:lpstr>
      <vt:lpstr>Comic Sans MS</vt:lpstr>
      <vt:lpstr>Gill Sans MT</vt:lpstr>
      <vt:lpstr>Symbol</vt:lpstr>
      <vt:lpstr>Walbaum Display</vt:lpstr>
      <vt:lpstr>3DFloatVTI</vt:lpstr>
      <vt:lpstr>DESCRIPTION D'UN FLUIDE AU REPOS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DESCRIPTION D'UN FLUIDE AU REPOS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LENTILLES MINCES</dc:title>
  <dc:creator>Thierry Chauvet</dc:creator>
  <cp:lastModifiedBy>Thierry Chauvet</cp:lastModifiedBy>
  <cp:revision>66</cp:revision>
  <dcterms:created xsi:type="dcterms:W3CDTF">2022-09-17T08:20:32Z</dcterms:created>
  <dcterms:modified xsi:type="dcterms:W3CDTF">2024-04-01T09:58:14Z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